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9" r:id="rId14"/>
    <p:sldId id="267"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58" d="100"/>
          <a:sy n="58" d="100"/>
        </p:scale>
        <p:origin x="-84" y="-108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96A9429-AA85-446E-827F-5BFF5BF59BC6}" type="datetimeFigureOut">
              <a:rPr lang="ru-RU" smtClean="0"/>
              <a:pPr/>
              <a:t>30.03.2023</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706967C-3DBF-453C-A476-A521716B96F4}" type="slidenum">
              <a:rPr lang="ru-RU" smtClean="0"/>
              <a:pPr/>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1849083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3695937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1546716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2296321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96A9429-AA85-446E-827F-5BFF5BF59BC6}" type="datetimeFigureOut">
              <a:rPr lang="ru-RU" smtClean="0"/>
              <a:pPr/>
              <a:t>30.03.2023</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706967C-3DBF-453C-A476-A521716B96F4}" type="slidenum">
              <a:rPr lang="ru-RU" smtClean="0"/>
              <a:pPr/>
              <a:t>‹#›</a:t>
            </a:fld>
            <a:endParaRPr lang="ru-RU"/>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xmlns="" val="1412905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310386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199182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1468857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A9429-AA85-446E-827F-5BFF5BF59BC6}" type="datetimeFigureOut">
              <a:rPr lang="ru-RU" smtClean="0"/>
              <a:pPr/>
              <a:t>30.03.2023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706967C-3DBF-453C-A476-A521716B96F4}" type="slidenum">
              <a:rPr lang="ru-RU" smtClean="0"/>
              <a:pPr/>
              <a:t>‹#›</a:t>
            </a:fld>
            <a:endParaRPr lang="ru-RU"/>
          </a:p>
        </p:txBody>
      </p:sp>
    </p:spTree>
    <p:extLst>
      <p:ext uri="{BB962C8B-B14F-4D97-AF65-F5344CB8AC3E}">
        <p14:creationId xmlns:p14="http://schemas.microsoft.com/office/powerpoint/2010/main" xmlns="" val="3943551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96A9429-AA85-446E-827F-5BFF5BF59BC6}" type="datetimeFigureOut">
              <a:rPr lang="ru-RU" smtClean="0"/>
              <a:pPr/>
              <a:t>30.03.2023</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706967C-3DBF-453C-A476-A521716B96F4}" type="slidenum">
              <a:rPr lang="ru-RU" smtClean="0"/>
              <a:pPr/>
              <a:t>‹#›</a:t>
            </a:fld>
            <a:endParaRPr lang="ru-RU"/>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094481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96A9429-AA85-446E-827F-5BFF5BF59BC6}" type="datetimeFigureOut">
              <a:rPr lang="ru-RU" smtClean="0"/>
              <a:pPr/>
              <a:t>30.03.2023</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706967C-3DBF-453C-A476-A521716B96F4}" type="slidenum">
              <a:rPr lang="ru-RU" smtClean="0"/>
              <a:pPr/>
              <a:t>‹#›</a:t>
            </a:fld>
            <a:endParaRPr lang="ru-RU"/>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745444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96A9429-AA85-446E-827F-5BFF5BF59BC6}" type="datetimeFigureOut">
              <a:rPr lang="ru-RU" smtClean="0"/>
              <a:pPr/>
              <a:t>30.03.2023</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706967C-3DBF-453C-A476-A521716B96F4}" type="slidenum">
              <a:rPr lang="ru-RU" smtClean="0"/>
              <a:pPr/>
              <a:t>‹#›</a:t>
            </a:fld>
            <a:endParaRPr lang="ru-RU"/>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942141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91492" y="2119745"/>
            <a:ext cx="9795164" cy="2050473"/>
          </a:xfrm>
        </p:spPr>
        <p:txBody>
          <a:bodyPr/>
          <a:lstStyle/>
          <a:p>
            <a:r>
              <a:rPr lang="ru-RU" sz="4400" b="1" dirty="0" smtClean="0">
                <a:solidFill>
                  <a:srgbClr val="C00000"/>
                </a:solidFill>
              </a:rPr>
              <a:t>Актуальные вопросы оценивания итогового собеседования </a:t>
            </a:r>
            <a:br>
              <a:rPr lang="ru-RU" sz="4400" b="1" dirty="0" smtClean="0">
                <a:solidFill>
                  <a:srgbClr val="C00000"/>
                </a:solidFill>
              </a:rPr>
            </a:br>
            <a:r>
              <a:rPr lang="ru-RU" sz="4400" b="1" dirty="0" smtClean="0">
                <a:solidFill>
                  <a:srgbClr val="C00000"/>
                </a:solidFill>
              </a:rPr>
              <a:t>в 9-х классах в 2023 году</a:t>
            </a:r>
            <a:endParaRPr lang="ru-RU" sz="3200" b="1" dirty="0">
              <a:solidFill>
                <a:srgbClr val="C00000"/>
              </a:solidFill>
            </a:endParaRPr>
          </a:p>
        </p:txBody>
      </p:sp>
    </p:spTree>
    <p:extLst>
      <p:ext uri="{BB962C8B-B14F-4D97-AF65-F5344CB8AC3E}">
        <p14:creationId xmlns:p14="http://schemas.microsoft.com/office/powerpoint/2010/main" xmlns="" val="2185644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22218" y="394855"/>
            <a:ext cx="9601200" cy="755073"/>
          </a:xfrm>
        </p:spPr>
        <p:txBody>
          <a:bodyPr/>
          <a:lstStyle/>
          <a:p>
            <a:r>
              <a:rPr lang="ru-RU" dirty="0" smtClean="0">
                <a:solidFill>
                  <a:srgbClr val="C00000"/>
                </a:solidFill>
              </a:rPr>
              <a:t>ВАЖНО!</a:t>
            </a:r>
            <a:endParaRPr lang="ru-RU" dirty="0">
              <a:solidFill>
                <a:srgbClr val="C00000"/>
              </a:solidFill>
            </a:endParaRPr>
          </a:p>
        </p:txBody>
      </p:sp>
      <p:sp>
        <p:nvSpPr>
          <p:cNvPr id="3" name="Объект 2"/>
          <p:cNvSpPr>
            <a:spLocks noGrp="1"/>
          </p:cNvSpPr>
          <p:nvPr>
            <p:ph idx="1"/>
          </p:nvPr>
        </p:nvSpPr>
        <p:spPr>
          <a:xfrm>
            <a:off x="1122217" y="1288473"/>
            <a:ext cx="10737273" cy="4959927"/>
          </a:xfrm>
        </p:spPr>
        <p:txBody>
          <a:bodyPr>
            <a:noAutofit/>
          </a:bodyPr>
          <a:lstStyle/>
          <a:p>
            <a:r>
              <a:rPr lang="ru-RU" sz="2800" dirty="0">
                <a:latin typeface="Times New Roman" panose="02020603050405020304" pitchFamily="18" charset="0"/>
                <a:cs typeface="Times New Roman" panose="02020603050405020304" pitchFamily="18" charset="0"/>
              </a:rPr>
              <a:t>Оценивая правильность речи в заданиях 1 и 2 итогового собеседования, эксперт </a:t>
            </a:r>
            <a:r>
              <a:rPr lang="ru-RU" sz="2800" dirty="0" smtClean="0">
                <a:latin typeface="Times New Roman" panose="02020603050405020304" pitchFamily="18" charset="0"/>
                <a:cs typeface="Times New Roman" panose="02020603050405020304" pitchFamily="18" charset="0"/>
              </a:rPr>
              <a:t>     </a:t>
            </a:r>
            <a:r>
              <a:rPr lang="ru-RU" sz="2800" b="1" u="sng" dirty="0" smtClean="0">
                <a:latin typeface="Times New Roman" panose="02020603050405020304" pitchFamily="18" charset="0"/>
                <a:cs typeface="Times New Roman" panose="02020603050405020304" pitchFamily="18" charset="0"/>
              </a:rPr>
              <a:t>не </a:t>
            </a:r>
            <a:r>
              <a:rPr lang="ru-RU" sz="2800" b="1" u="sng" dirty="0">
                <a:latin typeface="Times New Roman" panose="02020603050405020304" pitchFamily="18" charset="0"/>
                <a:cs typeface="Times New Roman" panose="02020603050405020304" pitchFamily="18" charset="0"/>
              </a:rPr>
              <a:t>должен фиксировать ошибку</a:t>
            </a:r>
            <a:r>
              <a:rPr lang="ru-RU" sz="2800" dirty="0">
                <a:latin typeface="Times New Roman" panose="02020603050405020304" pitchFamily="18" charset="0"/>
                <a:cs typeface="Times New Roman" panose="02020603050405020304" pitchFamily="18" charset="0"/>
              </a:rPr>
              <a:t> в том случае, если обучающийся </a:t>
            </a:r>
            <a:r>
              <a:rPr lang="ru-RU" sz="2800" b="1" u="sng" dirty="0">
                <a:latin typeface="Times New Roman" panose="02020603050405020304" pitchFamily="18" charset="0"/>
                <a:cs typeface="Times New Roman" panose="02020603050405020304" pitchFamily="18" charset="0"/>
              </a:rPr>
              <a:t>самостоятельно её исправил.</a:t>
            </a:r>
          </a:p>
          <a:p>
            <a:r>
              <a:rPr lang="ru-RU" sz="2800" b="1" dirty="0" smtClean="0">
                <a:latin typeface="Times New Roman" panose="02020603050405020304" pitchFamily="18" charset="0"/>
                <a:cs typeface="Times New Roman" panose="02020603050405020304" pitchFamily="18" charset="0"/>
              </a:rPr>
              <a:t>Внимание</a:t>
            </a:r>
            <a:r>
              <a:rPr lang="ru-RU" sz="2800" b="1"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По критерию «Соблюдение орфоэпических норм» (О) один балл выставляется в том случае, если участник итогового собеседования не допустил орфоэпических ошибок или допустил одну орфоэпическую ошибку, но не в слове, в котором постановлено ударение в тексте. </a:t>
            </a:r>
            <a:r>
              <a:rPr lang="ru-RU" sz="2800" dirty="0" smtClean="0">
                <a:latin typeface="Times New Roman" panose="02020603050405020304" pitchFamily="18" charset="0"/>
                <a:cs typeface="Times New Roman" panose="02020603050405020304" pitchFamily="18" charset="0"/>
              </a:rPr>
              <a:t>Если </a:t>
            </a:r>
            <a:r>
              <a:rPr lang="ru-RU" sz="2800" dirty="0">
                <a:latin typeface="Times New Roman" panose="02020603050405020304" pitchFamily="18" charset="0"/>
                <a:cs typeface="Times New Roman" panose="02020603050405020304" pitchFamily="18" charset="0"/>
              </a:rPr>
              <a:t>допущена орфоэпическая ошибка в слове, в котором поставлено ударение в тексте, обучающемуся выставляется ноль баллов (участник итогового собеседования должен уметь пользоваться графическими знаками при чтении текста).</a:t>
            </a: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5108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382" y="270163"/>
            <a:ext cx="9601200" cy="838201"/>
          </a:xfrm>
        </p:spPr>
        <p:txBody>
          <a:bodyPr/>
          <a:lstStyle/>
          <a:p>
            <a:r>
              <a:rPr lang="ru-RU" b="1" dirty="0" smtClean="0">
                <a:solidFill>
                  <a:srgbClr val="C00000"/>
                </a:solidFill>
              </a:rPr>
              <a:t>Типичные ошибки при пересказе</a:t>
            </a:r>
            <a:endParaRPr lang="ru-RU" b="1" dirty="0">
              <a:solidFill>
                <a:srgbClr val="C00000"/>
              </a:solidFill>
            </a:endParaRPr>
          </a:p>
        </p:txBody>
      </p:sp>
      <p:sp>
        <p:nvSpPr>
          <p:cNvPr id="3" name="Объект 2"/>
          <p:cNvSpPr>
            <a:spLocks noGrp="1"/>
          </p:cNvSpPr>
          <p:nvPr>
            <p:ph idx="1"/>
          </p:nvPr>
        </p:nvSpPr>
        <p:spPr>
          <a:xfrm>
            <a:off x="914400" y="1108364"/>
            <a:ext cx="10668000" cy="5250872"/>
          </a:xfrm>
        </p:spPr>
        <p:txBody>
          <a:bodyPr>
            <a:normAutofit/>
          </a:bodyPr>
          <a:lstStyle/>
          <a:p>
            <a:r>
              <a:rPr lang="ru-RU" dirty="0"/>
              <a:t>К </a:t>
            </a:r>
            <a:r>
              <a:rPr lang="ru-RU" b="1" dirty="0"/>
              <a:t>типичным грамматическим ошибкам </a:t>
            </a:r>
            <a:r>
              <a:rPr lang="ru-RU" dirty="0"/>
              <a:t>можно отнести нарушения в построении сложного предложения и предложения с причастным и деепричастным оборотами, неправильный выбор падежной формы существительного с предлогом и без предлога. К примеру: </a:t>
            </a:r>
            <a:r>
              <a:rPr lang="ru-RU" i="1" dirty="0" smtClean="0"/>
              <a:t>«</a:t>
            </a:r>
            <a:r>
              <a:rPr lang="ru-RU" i="1" dirty="0"/>
              <a:t>картины наполнены чувству»</a:t>
            </a:r>
            <a:r>
              <a:rPr lang="ru-RU" dirty="0"/>
              <a:t>, </a:t>
            </a:r>
            <a:r>
              <a:rPr lang="ru-RU" i="1" dirty="0"/>
              <a:t>«преодолев большое расстояние, её встретил…»</a:t>
            </a:r>
            <a:r>
              <a:rPr lang="ru-RU" dirty="0"/>
              <a:t>, </a:t>
            </a:r>
            <a:r>
              <a:rPr lang="ru-RU" i="1" dirty="0"/>
              <a:t>«для этого чтобы»</a:t>
            </a:r>
            <a:r>
              <a:rPr lang="ru-RU" dirty="0"/>
              <a:t>. Немногие участники итогового собеседования выполняют задание 2 без грамматических ошибок.</a:t>
            </a:r>
          </a:p>
          <a:p>
            <a:r>
              <a:rPr lang="ru-RU" dirty="0"/>
              <a:t>К </a:t>
            </a:r>
            <a:r>
              <a:rPr lang="ru-RU" b="1" dirty="0"/>
              <a:t>типичным речевым ошибкам </a:t>
            </a:r>
            <a:r>
              <a:rPr lang="ru-RU" dirty="0"/>
              <a:t>стоит отнести неправильный выбор лексической единицы из-за незнания лексического значения </a:t>
            </a:r>
            <a:r>
              <a:rPr lang="ru-RU" dirty="0" smtClean="0"/>
              <a:t>слова, неправильную </a:t>
            </a:r>
            <a:r>
              <a:rPr lang="ru-RU" dirty="0"/>
              <a:t>лексическую сочетаемость (</a:t>
            </a:r>
            <a:r>
              <a:rPr lang="ru-RU" i="1" dirty="0"/>
              <a:t>«было поручено звание» </a:t>
            </a:r>
            <a:r>
              <a:rPr lang="ru-RU" dirty="0"/>
              <a:t>вместо </a:t>
            </a:r>
            <a:r>
              <a:rPr lang="ru-RU" i="1" dirty="0"/>
              <a:t>«присвоено звание»</a:t>
            </a:r>
            <a:r>
              <a:rPr lang="ru-RU" dirty="0"/>
              <a:t>), речевую недостаточность (</a:t>
            </a:r>
            <a:r>
              <a:rPr lang="ru-RU" i="1" dirty="0"/>
              <a:t>«она пробиралась» </a:t>
            </a:r>
            <a:r>
              <a:rPr lang="ru-RU" dirty="0"/>
              <a:t>куда?) и многочисленные примеры тавтологии.</a:t>
            </a:r>
          </a:p>
          <a:p>
            <a:r>
              <a:rPr lang="ru-RU" dirty="0"/>
              <a:t>При пересказе девятиклассники используют однотипные синтаксические конструкции. Например, пересказывая текст о Ж. Алфёрове, обучающийся выстроил своё высказывание как набор повторяющихся синтаксических конструкций: </a:t>
            </a:r>
            <a:r>
              <a:rPr lang="ru-RU" i="1" dirty="0"/>
              <a:t>«Также он был… Также он был… Также он был…» </a:t>
            </a:r>
            <a:r>
              <a:rPr lang="ru-RU" dirty="0"/>
              <a:t>И это является типичной ошибкой многих участников итогового собеседования.</a:t>
            </a:r>
          </a:p>
        </p:txBody>
      </p:sp>
    </p:spTree>
    <p:extLst>
      <p:ext uri="{BB962C8B-B14F-4D97-AF65-F5344CB8AC3E}">
        <p14:creationId xmlns:p14="http://schemas.microsoft.com/office/powerpoint/2010/main" xmlns="" val="2901737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1375068474"/>
              </p:ext>
            </p:extLst>
          </p:nvPr>
        </p:nvGraphicFramePr>
        <p:xfrm>
          <a:off x="914399" y="360218"/>
          <a:ext cx="10751128" cy="4400735"/>
        </p:xfrm>
        <a:graphic>
          <a:graphicData uri="http://schemas.openxmlformats.org/drawingml/2006/table">
            <a:tbl>
              <a:tblPr firstRow="1" firstCol="1" lastRow="1" lastCol="1" bandRow="1" bandCol="1"/>
              <a:tblGrid>
                <a:gridCol w="845128">
                  <a:extLst>
                    <a:ext uri="{9D8B030D-6E8A-4147-A177-3AD203B41FA5}">
                      <a16:colId xmlns:a16="http://schemas.microsoft.com/office/drawing/2014/main" xmlns="" val="1013273841"/>
                    </a:ext>
                  </a:extLst>
                </a:gridCol>
                <a:gridCol w="8908473">
                  <a:extLst>
                    <a:ext uri="{9D8B030D-6E8A-4147-A177-3AD203B41FA5}">
                      <a16:colId xmlns:a16="http://schemas.microsoft.com/office/drawing/2014/main" xmlns="" val="889959774"/>
                    </a:ext>
                  </a:extLst>
                </a:gridCol>
                <a:gridCol w="997527">
                  <a:extLst>
                    <a:ext uri="{9D8B030D-6E8A-4147-A177-3AD203B41FA5}">
                      <a16:colId xmlns:a16="http://schemas.microsoft.com/office/drawing/2014/main" xmlns="" val="1139435724"/>
                    </a:ext>
                  </a:extLst>
                </a:gridCol>
              </a:tblGrid>
              <a:tr h="571871">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46860" marR="674370" indent="-856615">
                        <a:lnSpc>
                          <a:spcPct val="100000"/>
                        </a:lnSpc>
                        <a:spcAft>
                          <a:spcPts val="0"/>
                        </a:spcAft>
                      </a:pPr>
                      <a:r>
                        <a:rPr lang="ru-RU" sz="22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Критерии оценивания монологического</a:t>
                      </a:r>
                      <a:r>
                        <a:rPr lang="ru-RU" sz="2200" b="1" spc="-335"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высказывания</a:t>
                      </a:r>
                      <a:r>
                        <a:rPr lang="ru-RU" sz="2200" b="1" spc="-15"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(М)</a:t>
                      </a:r>
                      <a:endParaRPr lang="ru-RU" sz="22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5245" marR="5016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78216940"/>
                  </a:ext>
                </a:extLst>
              </a:tr>
              <a:tr h="285935">
                <a:tc>
                  <a:txBody>
                    <a:bodyPr/>
                    <a:lstStyle/>
                    <a:p>
                      <a:pPr marL="238125" marR="23368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М1</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Выполнение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задачи</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92281186"/>
                  </a:ext>
                </a:extLst>
              </a:tr>
              <a:tr h="745165">
                <a:tc rowSpan="2">
                  <a:txBody>
                    <a:bodyPr/>
                    <a:lstStyle/>
                    <a:p>
                      <a:pP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60325">
                        <a:lnSpc>
                          <a:spcPct val="100000"/>
                        </a:lnSpc>
                        <a:spcAft>
                          <a:spcPts val="0"/>
                        </a:spcAft>
                        <a:tabLst>
                          <a:tab pos="1170305" algn="l"/>
                          <a:tab pos="2303780" algn="l"/>
                          <a:tab pos="3787140" algn="l"/>
                        </a:tabLs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Участник</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итогового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собеседования</a:t>
                      </a:r>
                      <a:r>
                        <a:rPr lang="ru-RU" sz="18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справился с </a:t>
                      </a:r>
                      <a:r>
                        <a:rPr lang="ru-RU" sz="1800" spc="-33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spc="-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задачей.</a:t>
                      </a:r>
                    </a:p>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Приведено</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менее</a:t>
                      </a:r>
                      <a:r>
                        <a:rPr lang="ru-RU" sz="1800" spc="-1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10</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фраз</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по</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теме</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высказывания.</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Фактические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ошибки отсутствуют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27361746"/>
                  </a:ext>
                </a:extLst>
              </a:tr>
              <a:tr h="1299706">
                <a:tc vMerge="1">
                  <a:txBody>
                    <a:bodyPr/>
                    <a:lstStyle/>
                    <a:p>
                      <a:endParaRPr lang="ru-RU"/>
                    </a:p>
                  </a:txBody>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Участник</a:t>
                      </a:r>
                      <a:r>
                        <a:rPr lang="ru-RU" sz="1800" spc="30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итогового</a:t>
                      </a:r>
                      <a:r>
                        <a:rPr lang="ru-RU" sz="1800" spc="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собеседования</a:t>
                      </a:r>
                      <a:r>
                        <a:rPr lang="ru-RU" sz="1800" spc="30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предпринял</a:t>
                      </a:r>
                      <a:r>
                        <a:rPr lang="ru-RU" sz="1800" spc="29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попытку</a:t>
                      </a:r>
                      <a:r>
                        <a:rPr lang="ru-RU" sz="18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с</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правиться</a:t>
                      </a:r>
                      <a:r>
                        <a:rPr lang="ru-RU" sz="1800" spc="-2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задачей,</a:t>
                      </a:r>
                    </a:p>
                    <a:p>
                      <a:pPr marL="67945">
                        <a:lnSpc>
                          <a:spcPct val="10000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но</a:t>
                      </a:r>
                      <a:r>
                        <a:rPr lang="ru-RU" sz="18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допустил</a:t>
                      </a:r>
                      <a:r>
                        <a:rPr lang="ru-RU" sz="1800" spc="-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фактические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ошибки,</a:t>
                      </a:r>
                    </a:p>
                    <a:p>
                      <a:pPr marL="67945">
                        <a:lnSpc>
                          <a:spcPct val="100000"/>
                        </a:lnSpc>
                        <a:spcBef>
                          <a:spcPts val="15"/>
                        </a:spcBef>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и/или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привёл</a:t>
                      </a:r>
                      <a:r>
                        <a:rPr lang="ru-RU" sz="1800" spc="-2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менее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10 фраз</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по</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теме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высказывания</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29048128"/>
                  </a:ext>
                </a:extLst>
              </a:tr>
              <a:tr h="285935">
                <a:tc>
                  <a:txBody>
                    <a:bodyPr/>
                    <a:lstStyle/>
                    <a:p>
                      <a:pPr marL="238125" marR="23368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М2</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Учёт</a:t>
                      </a:r>
                      <a:r>
                        <a:rPr lang="ru-RU" sz="1800" b="1"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условий</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речевой</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ситуации</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01613534"/>
                  </a:ext>
                </a:extLst>
              </a:tr>
              <a:tr h="285935">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Учтены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условия</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речевой ситуации</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37067649"/>
                  </a:ext>
                </a:extLst>
              </a:tr>
              <a:tr h="285935">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Условия</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речевой</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ситуации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учтены</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7809756"/>
                  </a:ext>
                </a:extLst>
              </a:tr>
              <a:tr h="354318">
                <a:tc>
                  <a:txBody>
                    <a:bodyPr/>
                    <a:lstStyle/>
                    <a:p>
                      <a:pPr marL="242570" marR="22923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М3</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556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Речевое</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оформление</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монологического</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высказывания</a:t>
                      </a:r>
                      <a:r>
                        <a:rPr lang="ru-RU" sz="1800" b="1"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(МР)</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65809369"/>
                  </a:ext>
                </a:extLst>
              </a:tr>
              <a:tr h="285935">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556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a:t>
                      </a:r>
                      <a:r>
                        <a:rPr lang="ru-RU" sz="1800" spc="2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характеризуется</a:t>
                      </a:r>
                      <a:r>
                        <a:rPr lang="ru-RU" sz="1800" spc="56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смысловой</a:t>
                      </a:r>
                      <a:r>
                        <a:rPr lang="ru-RU" sz="1800" spc="56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цельностью,</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34241590"/>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xmlns="" val="3482680034"/>
              </p:ext>
            </p:extLst>
          </p:nvPr>
        </p:nvGraphicFramePr>
        <p:xfrm>
          <a:off x="914399" y="4760953"/>
          <a:ext cx="10751128" cy="1645920"/>
        </p:xfrm>
        <a:graphic>
          <a:graphicData uri="http://schemas.openxmlformats.org/drawingml/2006/table">
            <a:tbl>
              <a:tblPr firstRow="1" firstCol="1" lastRow="1" lastCol="1" bandRow="1" bandCol="1"/>
              <a:tblGrid>
                <a:gridCol w="845128">
                  <a:extLst>
                    <a:ext uri="{9D8B030D-6E8A-4147-A177-3AD203B41FA5}">
                      <a16:colId xmlns:a16="http://schemas.microsoft.com/office/drawing/2014/main" xmlns="" val="3149462346"/>
                    </a:ext>
                  </a:extLst>
                </a:gridCol>
                <a:gridCol w="8908473">
                  <a:extLst>
                    <a:ext uri="{9D8B030D-6E8A-4147-A177-3AD203B41FA5}">
                      <a16:colId xmlns:a16="http://schemas.microsoft.com/office/drawing/2014/main" xmlns="" val="3785851429"/>
                    </a:ext>
                  </a:extLst>
                </a:gridCol>
                <a:gridCol w="997527">
                  <a:extLst>
                    <a:ext uri="{9D8B030D-6E8A-4147-A177-3AD203B41FA5}">
                      <a16:colId xmlns:a16="http://schemas.microsoft.com/office/drawing/2014/main" xmlns="" val="3193867977"/>
                    </a:ext>
                  </a:extLst>
                </a:gridCol>
              </a:tblGrid>
              <a:tr h="594237">
                <a:tc rowSpan="2">
                  <a:txBody>
                    <a:bodyPr/>
                    <a:lstStyle/>
                    <a:p>
                      <a:pP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речевой</a:t>
                      </a:r>
                      <a:r>
                        <a:rPr lang="ru-RU" sz="18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связностью</a:t>
                      </a:r>
                      <a:r>
                        <a:rPr lang="ru-RU" sz="1800" spc="39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spc="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последовательностью</a:t>
                      </a:r>
                      <a:r>
                        <a:rPr lang="ru-RU" sz="1800" spc="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изложения:</a:t>
                      </a:r>
                    </a:p>
                    <a:p>
                      <a:pPr marL="67945" marR="62230">
                        <a:lnSpc>
                          <a:spcPct val="100000"/>
                        </a:lnSpc>
                        <a:spcAft>
                          <a:spcPts val="0"/>
                        </a:spcAft>
                        <a:tabLst>
                          <a:tab pos="1092835" algn="l"/>
                          <a:tab pos="1859280" algn="l"/>
                          <a:tab pos="3024505"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логические	ошибки	отсутствуют,	последовательность</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изложения</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 нарушена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80681274"/>
                  </a:ext>
                </a:extLst>
              </a:tr>
              <a:tr h="396363">
                <a:tc vMerge="1">
                  <a:txBody>
                    <a:bodyPr/>
                    <a:lstStyle/>
                    <a:p>
                      <a:endParaRPr lang="ru-RU"/>
                    </a:p>
                  </a:txBody>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a:t>
                      </a:r>
                      <a:r>
                        <a:rPr lang="ru-RU" sz="1800" spc="2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нелогично,</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изложение</a:t>
                      </a:r>
                      <a:r>
                        <a:rPr lang="ru-RU" sz="18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непоследовательно.</a:t>
                      </a:r>
                    </a:p>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Присутствуют</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логические</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(одна</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32380474"/>
                  </a:ext>
                </a:extLst>
              </a:tr>
              <a:tr h="197260">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30297250"/>
                  </a:ext>
                </a:extLst>
              </a:tr>
            </a:tbl>
          </a:graphicData>
        </a:graphic>
      </p:graphicFrame>
    </p:spTree>
    <p:extLst>
      <p:ext uri="{BB962C8B-B14F-4D97-AF65-F5344CB8AC3E}">
        <p14:creationId xmlns:p14="http://schemas.microsoft.com/office/powerpoint/2010/main" xmlns="" val="184875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837" y="394854"/>
            <a:ext cx="9601200" cy="962891"/>
          </a:xfrm>
        </p:spPr>
        <p:txBody>
          <a:bodyPr/>
          <a:lstStyle/>
          <a:p>
            <a:r>
              <a:rPr lang="ru-RU" b="1" dirty="0" smtClean="0">
                <a:solidFill>
                  <a:srgbClr val="C00000"/>
                </a:solidFill>
              </a:rPr>
              <a:t>Пояснение к критериям М1-М3</a:t>
            </a:r>
            <a:endParaRPr lang="ru-RU" b="1" dirty="0">
              <a:solidFill>
                <a:srgbClr val="C00000"/>
              </a:solidFill>
            </a:endParaRPr>
          </a:p>
        </p:txBody>
      </p:sp>
      <p:sp>
        <p:nvSpPr>
          <p:cNvPr id="3" name="Объект 2"/>
          <p:cNvSpPr>
            <a:spLocks noGrp="1"/>
          </p:cNvSpPr>
          <p:nvPr>
            <p:ph idx="1"/>
          </p:nvPr>
        </p:nvSpPr>
        <p:spPr>
          <a:xfrm>
            <a:off x="983673" y="1205345"/>
            <a:ext cx="10626435" cy="5264728"/>
          </a:xfrm>
        </p:spPr>
        <p:txBody>
          <a:bodyPr>
            <a:normAutofit fontScale="92500" lnSpcReduction="10000"/>
          </a:bodyPr>
          <a:lstStyle/>
          <a:p>
            <a:r>
              <a:rPr lang="ru-RU" dirty="0"/>
              <a:t>Оценивая задание по </a:t>
            </a:r>
            <a:r>
              <a:rPr lang="ru-RU" b="1" dirty="0"/>
              <a:t>критерию М1 </a:t>
            </a:r>
            <a:r>
              <a:rPr lang="ru-RU" dirty="0"/>
              <a:t>«Выполнение коммуникативной задачи», следует исходить из того, что обучающийся должен создать монологическое высказывание объёмом не менее 10 фраз по выбранной теме, при ответе рекомендовано ориентироваться на четыре вопроса, сформулированных в задании. Однако обучающийся имеет право дополнить или изменить свой план ответа в зависимости от коммуникативного замысла, то есть не отвечать на предложенные вопросы или ответить лишь на некоторые, развивать содержание монолога по своему усмотрению. Во время итогового собеседования не стоит ограничивать творческий потенциал обучающихся.</a:t>
            </a:r>
          </a:p>
          <a:p>
            <a:r>
              <a:rPr lang="ru-RU" dirty="0"/>
              <a:t>Вторым </a:t>
            </a:r>
            <a:r>
              <a:rPr lang="ru-RU" b="1" dirty="0"/>
              <a:t>критерием (М2) </a:t>
            </a:r>
            <a:r>
              <a:rPr lang="ru-RU" dirty="0"/>
              <a:t>оценивания задания 3 является учёт учеником условий речевой ситуации. Понятие </a:t>
            </a:r>
            <a:r>
              <a:rPr lang="ru-RU" b="1" dirty="0"/>
              <a:t>речевой ситуации </a:t>
            </a:r>
            <a:r>
              <a:rPr lang="ru-RU" dirty="0"/>
              <a:t>включает: сферу речевого общения; предмет речи; условия, обстоятельства, при которых происходит речевое общение; социальные связи и личные отношения между говорящими; цели, задачи речевых действий, речевых поступков</a:t>
            </a:r>
            <a:r>
              <a:rPr lang="ru-RU" dirty="0" smtClean="0"/>
              <a:t>.</a:t>
            </a:r>
            <a:endParaRPr lang="ru-RU" dirty="0"/>
          </a:p>
          <a:p>
            <a:r>
              <a:rPr lang="ru-RU" dirty="0"/>
              <a:t>По третьему </a:t>
            </a:r>
            <a:r>
              <a:rPr lang="ru-RU" b="1" dirty="0"/>
              <a:t>критерию (М3) </a:t>
            </a:r>
            <a:r>
              <a:rPr lang="ru-RU" dirty="0"/>
              <a:t>оценивается речевое оформление монологического высказывания. Полное завершённое монологическое высказывание должно быть логичным, характеризоваться смысловой цельностью, речевой связностью и последовательностью изложения.</a:t>
            </a:r>
          </a:p>
          <a:p>
            <a:r>
              <a:rPr lang="ru-RU" dirty="0" smtClean="0"/>
              <a:t>Важно</a:t>
            </a:r>
            <a:r>
              <a:rPr lang="ru-RU" dirty="0"/>
              <a:t>, что перед участником итогового собеседования стоит задача </a:t>
            </a:r>
            <a:r>
              <a:rPr lang="ru-RU" b="1" dirty="0"/>
              <a:t>создать целостный текст</a:t>
            </a:r>
            <a:r>
              <a:rPr lang="ru-RU" dirty="0"/>
              <a:t>, а не просто ответить на вопросы, никак не связывая отдельные предложения в завершённый логичный текст.</a:t>
            </a:r>
          </a:p>
          <a:p>
            <a:endParaRPr lang="ru-RU" dirty="0"/>
          </a:p>
        </p:txBody>
      </p:sp>
    </p:spTree>
    <p:extLst>
      <p:ext uri="{BB962C8B-B14F-4D97-AF65-F5344CB8AC3E}">
        <p14:creationId xmlns:p14="http://schemas.microsoft.com/office/powerpoint/2010/main" xmlns="" val="3052950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879764"/>
          </a:xfrm>
        </p:spPr>
        <p:txBody>
          <a:bodyPr/>
          <a:lstStyle/>
          <a:p>
            <a:r>
              <a:rPr lang="ru-RU" b="1" dirty="0" smtClean="0">
                <a:solidFill>
                  <a:srgbClr val="C00000"/>
                </a:solidFill>
              </a:rPr>
              <a:t>Типичные ошибки. Задание 3. </a:t>
            </a:r>
            <a:endParaRPr lang="ru-RU" b="1" dirty="0">
              <a:solidFill>
                <a:srgbClr val="C00000"/>
              </a:solidFill>
            </a:endParaRPr>
          </a:p>
        </p:txBody>
      </p:sp>
      <p:sp>
        <p:nvSpPr>
          <p:cNvPr id="3" name="Объект 2"/>
          <p:cNvSpPr>
            <a:spLocks noGrp="1"/>
          </p:cNvSpPr>
          <p:nvPr>
            <p:ph idx="1"/>
          </p:nvPr>
        </p:nvSpPr>
        <p:spPr>
          <a:xfrm>
            <a:off x="831273" y="1856509"/>
            <a:ext cx="11069781" cy="4225635"/>
          </a:xfrm>
        </p:spPr>
        <p:txBody>
          <a:bodyPr>
            <a:normAutofit/>
          </a:bodyPr>
          <a:lstStyle/>
          <a:p>
            <a:pPr lvl="0"/>
            <a:r>
              <a:rPr lang="ru-RU" sz="4000" dirty="0"/>
              <a:t>ответы на вопросы, данные в задании, вместо создания цельного текста;</a:t>
            </a:r>
          </a:p>
          <a:p>
            <a:pPr lvl="0"/>
            <a:r>
              <a:rPr lang="ru-RU" sz="4000" dirty="0"/>
              <a:t>маленький объём монологического высказывания (3–5 фраз);</a:t>
            </a:r>
          </a:p>
          <a:p>
            <a:pPr lvl="0"/>
            <a:r>
              <a:rPr lang="ru-RU" sz="4000" dirty="0"/>
              <a:t>серьёзные логические просчёты.</a:t>
            </a:r>
          </a:p>
          <a:p>
            <a:endParaRPr lang="ru-RU" sz="4000" dirty="0"/>
          </a:p>
        </p:txBody>
      </p:sp>
    </p:spTree>
    <p:extLst>
      <p:ext uri="{BB962C8B-B14F-4D97-AF65-F5344CB8AC3E}">
        <p14:creationId xmlns:p14="http://schemas.microsoft.com/office/powerpoint/2010/main" xmlns="" val="1674343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3220958778"/>
              </p:ext>
            </p:extLst>
          </p:nvPr>
        </p:nvGraphicFramePr>
        <p:xfrm>
          <a:off x="1371600" y="914401"/>
          <a:ext cx="9601199" cy="4418857"/>
        </p:xfrm>
        <a:graphic>
          <a:graphicData uri="http://schemas.openxmlformats.org/drawingml/2006/table">
            <a:tbl>
              <a:tblPr firstRow="1" firstCol="1" lastRow="1" lastCol="1" bandRow="1" bandCol="1"/>
              <a:tblGrid>
                <a:gridCol w="1233055">
                  <a:extLst>
                    <a:ext uri="{9D8B030D-6E8A-4147-A177-3AD203B41FA5}">
                      <a16:colId xmlns:a16="http://schemas.microsoft.com/office/drawing/2014/main" xmlns="" val="4108293069"/>
                    </a:ext>
                  </a:extLst>
                </a:gridCol>
                <a:gridCol w="7671829">
                  <a:extLst>
                    <a:ext uri="{9D8B030D-6E8A-4147-A177-3AD203B41FA5}">
                      <a16:colId xmlns:a16="http://schemas.microsoft.com/office/drawing/2014/main" xmlns="" val="3271007151"/>
                    </a:ext>
                  </a:extLst>
                </a:gridCol>
                <a:gridCol w="696315">
                  <a:extLst>
                    <a:ext uri="{9D8B030D-6E8A-4147-A177-3AD203B41FA5}">
                      <a16:colId xmlns:a16="http://schemas.microsoft.com/office/drawing/2014/main" xmlns="" val="2099884369"/>
                    </a:ext>
                  </a:extLst>
                </a:gridCol>
              </a:tblGrid>
              <a:tr h="430422">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76935" marR="873760" algn="ctr">
                        <a:lnSpc>
                          <a:spcPct val="100000"/>
                        </a:lnSpc>
                        <a:spcAft>
                          <a:spcPts val="0"/>
                        </a:spcAft>
                      </a:pPr>
                      <a:r>
                        <a:rPr lang="ru-RU"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Критерии</a:t>
                      </a:r>
                      <a:r>
                        <a:rPr lang="ru-RU" sz="2400" b="1" spc="-2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оценивания</a:t>
                      </a:r>
                      <a:r>
                        <a:rPr lang="ru-RU" sz="2400" b="1" spc="-25"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диалога</a:t>
                      </a:r>
                      <a:r>
                        <a:rPr lang="ru-RU" sz="2400" b="1" spc="-1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(Д)</a:t>
                      </a:r>
                      <a:endParaRPr lang="ru-RU" sz="24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0" marR="7810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10146321"/>
                  </a:ext>
                </a:extLst>
              </a:tr>
              <a:tr h="427758">
                <a:tc>
                  <a:txBody>
                    <a:bodyPr/>
                    <a:lstStyle/>
                    <a:p>
                      <a:pPr marL="27368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Д1</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Выполнение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1800" b="1"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задачи</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09238310"/>
                  </a:ext>
                </a:extLst>
              </a:tr>
              <a:tr h="748946">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59690">
                        <a:lnSpc>
                          <a:spcPct val="100000"/>
                        </a:lnSpc>
                        <a:spcAft>
                          <a:spcPts val="0"/>
                        </a:spcAft>
                        <a:tabLst>
                          <a:tab pos="1146175" algn="l"/>
                          <a:tab pos="2254250" algn="l"/>
                          <a:tab pos="3714115"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Участник	итогового	собеседования	</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справился</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задачей.</a:t>
                      </a:r>
                    </a:p>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Даны</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ответы</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на</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все</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вопросы</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диалоге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08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19901990"/>
                  </a:ext>
                </a:extLst>
              </a:tr>
              <a:tr h="963825">
                <a:tc vMerge="1">
                  <a:txBody>
                    <a:bodyPr/>
                    <a:lstStyle/>
                    <a:p>
                      <a:endParaRPr lang="ru-RU"/>
                    </a:p>
                  </a:txBody>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Ответы</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на</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вопросы</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даны,</a:t>
                      </a:r>
                    </a:p>
                    <a:p>
                      <a:pPr marL="67945">
                        <a:lnSpc>
                          <a:spcPct val="100000"/>
                        </a:lnSpc>
                        <a:spcBef>
                          <a:spcPts val="20"/>
                        </a:spcBef>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или</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даны</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односложные</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ответы</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08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03131830"/>
                  </a:ext>
                </a:extLst>
              </a:tr>
              <a:tr h="430422">
                <a:tc>
                  <a:txBody>
                    <a:bodyPr/>
                    <a:lstStyle/>
                    <a:p>
                      <a:pPr marL="27368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Д2</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Учёт</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условий</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речевой</a:t>
                      </a:r>
                      <a:r>
                        <a:rPr lang="ru-RU" sz="1800" b="1"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ситуации</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0926604"/>
                  </a:ext>
                </a:extLst>
              </a:tr>
              <a:tr h="443750">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Учтены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условия</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речевой ситуации</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08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99010700"/>
                  </a:ext>
                </a:extLst>
              </a:tr>
              <a:tr h="427758">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Условия</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речевой</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ситуации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учтены</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08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11099328"/>
                  </a:ext>
                </a:extLst>
              </a:tr>
              <a:tr h="427758">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080" algn="ctr">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76746640"/>
                  </a:ext>
                </a:extLst>
              </a:tr>
            </a:tbl>
          </a:graphicData>
        </a:graphic>
      </p:graphicFrame>
    </p:spTree>
    <p:extLst>
      <p:ext uri="{BB962C8B-B14F-4D97-AF65-F5344CB8AC3E}">
        <p14:creationId xmlns:p14="http://schemas.microsoft.com/office/powerpoint/2010/main" xmlns="" val="440712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8364" y="1136073"/>
            <a:ext cx="9601200" cy="4419600"/>
          </a:xfrm>
        </p:spPr>
        <p:txBody>
          <a:bodyPr>
            <a:noAutofit/>
          </a:bodyPr>
          <a:lstStyle/>
          <a:p>
            <a:r>
              <a:rPr lang="ru-RU" sz="2800" dirty="0">
                <a:latin typeface="Times New Roman" panose="02020603050405020304" pitchFamily="18" charset="0"/>
                <a:cs typeface="Times New Roman" panose="02020603050405020304" pitchFamily="18" charset="0"/>
              </a:rPr>
              <a:t>По </a:t>
            </a:r>
            <a:r>
              <a:rPr lang="ru-RU" sz="2800" b="1" dirty="0">
                <a:latin typeface="Times New Roman" panose="02020603050405020304" pitchFamily="18" charset="0"/>
                <a:cs typeface="Times New Roman" panose="02020603050405020304" pitchFamily="18" charset="0"/>
              </a:rPr>
              <a:t>критерию Д1 </a:t>
            </a:r>
            <a:r>
              <a:rPr lang="ru-RU" sz="2800" dirty="0">
                <a:latin typeface="Times New Roman" panose="02020603050405020304" pitchFamily="18" charset="0"/>
                <a:cs typeface="Times New Roman" panose="02020603050405020304" pitchFamily="18" charset="0"/>
              </a:rPr>
              <a:t>оцениваются в целом ответы ученика на все вопросы, заданные экзаменатором-собеседником. Для диалогической речи естественно, что на один вопрос может быть дан исчерпывающий ответ, состоящий из одной фразы. Чтобы ответить на другой вопрос, ученику может понадобиться несколько фраз. Критерий Д1 учитывает успешность речевой коммуникации.</a:t>
            </a:r>
          </a:p>
          <a:p>
            <a:r>
              <a:rPr lang="ru-RU" sz="2800" dirty="0">
                <a:latin typeface="Times New Roman" panose="02020603050405020304" pitchFamily="18" charset="0"/>
                <a:cs typeface="Times New Roman" panose="02020603050405020304" pitchFamily="18" charset="0"/>
              </a:rPr>
              <a:t>Учёт речевой ситуации (</a:t>
            </a:r>
            <a:r>
              <a:rPr lang="ru-RU" sz="2800" b="1" dirty="0">
                <a:latin typeface="Times New Roman" panose="02020603050405020304" pitchFamily="18" charset="0"/>
                <a:cs typeface="Times New Roman" panose="02020603050405020304" pitchFamily="18" charset="0"/>
              </a:rPr>
              <a:t>критерий Д2</a:t>
            </a:r>
            <a:r>
              <a:rPr lang="ru-RU" sz="2800" dirty="0">
                <a:latin typeface="Times New Roman" panose="02020603050405020304" pitchFamily="18" charset="0"/>
                <a:cs typeface="Times New Roman" panose="02020603050405020304" pitchFamily="18" charset="0"/>
              </a:rPr>
              <a:t>) позволяет обеспечить взаимодействие между экзаменатором-собеседником и учеником.</a:t>
            </a:r>
          </a:p>
        </p:txBody>
      </p:sp>
    </p:spTree>
    <p:extLst>
      <p:ext uri="{BB962C8B-B14F-4D97-AF65-F5344CB8AC3E}">
        <p14:creationId xmlns:p14="http://schemas.microsoft.com/office/powerpoint/2010/main" xmlns="" val="70478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0544" y="325581"/>
            <a:ext cx="9601200" cy="949036"/>
          </a:xfrm>
        </p:spPr>
        <p:txBody>
          <a:bodyPr/>
          <a:lstStyle/>
          <a:p>
            <a:r>
              <a:rPr lang="ru-RU" b="1" dirty="0" smtClean="0">
                <a:solidFill>
                  <a:srgbClr val="C00000"/>
                </a:solidFill>
              </a:rPr>
              <a:t>Типичные ошибки. Задание 4.</a:t>
            </a:r>
            <a:endParaRPr lang="ru-RU" b="1" dirty="0">
              <a:solidFill>
                <a:srgbClr val="C00000"/>
              </a:solidFill>
            </a:endParaRPr>
          </a:p>
        </p:txBody>
      </p:sp>
      <p:sp>
        <p:nvSpPr>
          <p:cNvPr id="3" name="Объект 2"/>
          <p:cNvSpPr>
            <a:spLocks noGrp="1"/>
          </p:cNvSpPr>
          <p:nvPr>
            <p:ph idx="1"/>
          </p:nvPr>
        </p:nvSpPr>
        <p:spPr>
          <a:xfrm>
            <a:off x="900545" y="1427018"/>
            <a:ext cx="11014790" cy="4793672"/>
          </a:xfrm>
        </p:spPr>
        <p:txBody>
          <a:bodyPr>
            <a:noAutofit/>
          </a:bodyPr>
          <a:lstStyle/>
          <a:p>
            <a:r>
              <a:rPr lang="ru-RU" sz="2400" dirty="0">
                <a:latin typeface="Times New Roman" panose="02020603050405020304" pitchFamily="18" charset="0"/>
                <a:cs typeface="Times New Roman" panose="02020603050405020304" pitchFamily="18" charset="0"/>
              </a:rPr>
              <a:t>К числу </a:t>
            </a:r>
            <a:r>
              <a:rPr lang="ru-RU" sz="2400" b="1" dirty="0">
                <a:latin typeface="Times New Roman" panose="02020603050405020304" pitchFamily="18" charset="0"/>
                <a:cs typeface="Times New Roman" panose="02020603050405020304" pitchFamily="18" charset="0"/>
              </a:rPr>
              <a:t>типичных ошибок девятиклассников </a:t>
            </a:r>
            <a:r>
              <a:rPr lang="ru-RU" sz="2400" dirty="0">
                <a:latin typeface="Times New Roman" panose="02020603050405020304" pitchFamily="18" charset="0"/>
                <a:cs typeface="Times New Roman" panose="02020603050405020304" pitchFamily="18" charset="0"/>
              </a:rPr>
              <a:t>при выполнении задания 4 можно отнести односложные ответы на вопросы экзаменатора- собеседника.</a:t>
            </a:r>
          </a:p>
          <a:p>
            <a:r>
              <a:rPr lang="ru-RU" sz="2400" dirty="0">
                <a:latin typeface="Times New Roman" panose="02020603050405020304" pitchFamily="18" charset="0"/>
                <a:cs typeface="Times New Roman" panose="02020603050405020304" pitchFamily="18" charset="0"/>
              </a:rPr>
              <a:t>К     числу      </a:t>
            </a:r>
            <a:r>
              <a:rPr lang="ru-RU" sz="2400" b="1" dirty="0">
                <a:latin typeface="Times New Roman" panose="02020603050405020304" pitchFamily="18" charset="0"/>
                <a:cs typeface="Times New Roman" panose="02020603050405020304" pitchFamily="18" charset="0"/>
              </a:rPr>
              <a:t>типичных      ошибок      </a:t>
            </a:r>
            <a:r>
              <a:rPr lang="ru-RU" sz="2400" b="1" dirty="0" smtClean="0">
                <a:latin typeface="Times New Roman" panose="02020603050405020304" pitchFamily="18" charset="0"/>
                <a:cs typeface="Times New Roman" panose="02020603050405020304" pitchFamily="18" charset="0"/>
              </a:rPr>
              <a:t>экзаменаторов-собеседников</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при </a:t>
            </a:r>
            <a:r>
              <a:rPr lang="ru-RU" sz="2400" dirty="0">
                <a:latin typeface="Times New Roman" panose="02020603050405020304" pitchFamily="18" charset="0"/>
                <a:cs typeface="Times New Roman" panose="02020603050405020304" pitchFamily="18" charset="0"/>
              </a:rPr>
              <a:t>организации диалога можно отнести:</a:t>
            </a:r>
          </a:p>
          <a:p>
            <a:pPr lvl="1"/>
            <a:r>
              <a:rPr lang="ru-RU" sz="2400" dirty="0">
                <a:latin typeface="Times New Roman" panose="02020603050405020304" pitchFamily="18" charset="0"/>
                <a:cs typeface="Times New Roman" panose="02020603050405020304" pitchFamily="18" charset="0"/>
              </a:rPr>
              <a:t>неумение создать атмосферу «живой» беседы;</a:t>
            </a:r>
          </a:p>
          <a:p>
            <a:pPr lvl="1"/>
            <a:r>
              <a:rPr lang="ru-RU" sz="2400" dirty="0">
                <a:latin typeface="Times New Roman" panose="02020603050405020304" pitchFamily="18" charset="0"/>
                <a:cs typeface="Times New Roman" panose="02020603050405020304" pitchFamily="18" charset="0"/>
              </a:rPr>
              <a:t>отсутствие	непосредственной	реакции	слушающего на высказывание ученика;</a:t>
            </a:r>
          </a:p>
          <a:p>
            <a:pPr lvl="1"/>
            <a:r>
              <a:rPr lang="ru-RU" sz="2400" dirty="0">
                <a:latin typeface="Times New Roman" panose="02020603050405020304" pitchFamily="18" charset="0"/>
                <a:cs typeface="Times New Roman" panose="02020603050405020304" pitchFamily="18" charset="0"/>
              </a:rPr>
              <a:t>ситуация, когда вопросы задаются формально или читаются с листа;</a:t>
            </a:r>
          </a:p>
          <a:p>
            <a:pPr lvl="1"/>
            <a:r>
              <a:rPr lang="ru-RU" sz="2400" dirty="0">
                <a:latin typeface="Times New Roman" panose="02020603050405020304" pitchFamily="18" charset="0"/>
                <a:cs typeface="Times New Roman" panose="02020603050405020304" pitchFamily="18" charset="0"/>
              </a:rPr>
              <a:t>неумение стимулировать речь обучающегося;</a:t>
            </a:r>
          </a:p>
          <a:p>
            <a:pPr lvl="1"/>
            <a:r>
              <a:rPr lang="ru-RU" sz="2400" dirty="0">
                <a:latin typeface="Times New Roman" panose="02020603050405020304" pitchFamily="18" charset="0"/>
                <a:cs typeface="Times New Roman" panose="02020603050405020304" pitchFamily="18" charset="0"/>
              </a:rPr>
              <a:t>неумение	создать	комфортную	психологическую	обстановку для обучающегося, в которой он не боится устного ответа.</a:t>
            </a: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56801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2446253588"/>
              </p:ext>
            </p:extLst>
          </p:nvPr>
        </p:nvGraphicFramePr>
        <p:xfrm>
          <a:off x="1080655" y="471055"/>
          <a:ext cx="10626435" cy="6149527"/>
        </p:xfrm>
        <a:graphic>
          <a:graphicData uri="http://schemas.openxmlformats.org/drawingml/2006/table">
            <a:tbl>
              <a:tblPr firstRow="1" firstCol="1" lastRow="1" lastCol="1" bandRow="1" bandCol="1"/>
              <a:tblGrid>
                <a:gridCol w="841696">
                  <a:extLst>
                    <a:ext uri="{9D8B030D-6E8A-4147-A177-3AD203B41FA5}">
                      <a16:colId xmlns:a16="http://schemas.microsoft.com/office/drawing/2014/main" xmlns="" val="4131403074"/>
                    </a:ext>
                  </a:extLst>
                </a:gridCol>
                <a:gridCol w="8773358">
                  <a:extLst>
                    <a:ext uri="{9D8B030D-6E8A-4147-A177-3AD203B41FA5}">
                      <a16:colId xmlns:a16="http://schemas.microsoft.com/office/drawing/2014/main" xmlns="" val="3342663040"/>
                    </a:ext>
                  </a:extLst>
                </a:gridCol>
                <a:gridCol w="1011381">
                  <a:extLst>
                    <a:ext uri="{9D8B030D-6E8A-4147-A177-3AD203B41FA5}">
                      <a16:colId xmlns:a16="http://schemas.microsoft.com/office/drawing/2014/main" xmlns="" val="1079734095"/>
                    </a:ext>
                  </a:extLst>
                </a:gridCol>
              </a:tblGrid>
              <a:tr h="521167">
                <a:tc>
                  <a:txBody>
                    <a:bodyPr/>
                    <a:lstStyle/>
                    <a:p>
                      <a:pPr marR="283845" algn="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4875" marR="554355" indent="-33591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Критерии оценивания правильности </a:t>
                      </a: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речи </a:t>
                      </a:r>
                      <a:r>
                        <a:rPr lang="ru-RU" sz="1800" b="1" spc="-33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за</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выполнение</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заданий</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4</a:t>
                      </a:r>
                      <a:r>
                        <a:rPr lang="ru-RU" sz="1800" b="1"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Р2</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0645" marR="7239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7823630"/>
                  </a:ext>
                </a:extLst>
              </a:tr>
              <a:tr h="260584">
                <a:tc>
                  <a:txBody>
                    <a:bodyPr/>
                    <a:lstStyle/>
                    <a:p>
                      <a:pPr marR="316230" algn="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50690200"/>
                  </a:ext>
                </a:extLst>
              </a:tr>
              <a:tr h="260584">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Грамматических ошибок</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16787057"/>
                  </a:ext>
                </a:extLst>
              </a:tr>
              <a:tr h="260584">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грамматические</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(одна</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71718727"/>
                  </a:ext>
                </a:extLst>
              </a:tr>
              <a:tr h="260584">
                <a:tc>
                  <a:txBody>
                    <a:bodyPr/>
                    <a:lstStyle/>
                    <a:p>
                      <a:pPr marR="304800" algn="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О</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91871851"/>
                  </a:ext>
                </a:extLst>
              </a:tr>
              <a:tr h="781751">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нет,</a:t>
                      </a:r>
                    </a:p>
                    <a:p>
                      <a:pPr marL="67945">
                        <a:lnSpc>
                          <a:spcPct val="100000"/>
                        </a:lnSpc>
                        <a:spcBef>
                          <a:spcPts val="20"/>
                        </a:spcBef>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или</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допущено</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более</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двух</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 ошибок</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695684"/>
                  </a:ext>
                </a:extLst>
              </a:tr>
              <a:tr h="260584">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орфоэпические</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(три</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59414485"/>
                  </a:ext>
                </a:extLst>
              </a:tr>
              <a:tr h="260584">
                <a:tc>
                  <a:txBody>
                    <a:bodyPr/>
                    <a:lstStyle/>
                    <a:p>
                      <a:pPr marL="508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речевых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69765321"/>
                  </a:ext>
                </a:extLst>
              </a:tr>
              <a:tr h="594867">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Речевых</a:t>
                      </a:r>
                      <a:r>
                        <a:rPr lang="ru-RU" sz="1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нет, </a:t>
                      </a:r>
                    </a:p>
                    <a:p>
                      <a:pPr marL="67945">
                        <a:lnSpc>
                          <a:spcPct val="10000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или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допущено</a:t>
                      </a:r>
                      <a:r>
                        <a:rPr lang="ru-RU" sz="1800" spc="-2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более</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трёх речевых ошибок</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9350299"/>
                  </a:ext>
                </a:extLst>
              </a:tr>
              <a:tr h="260584">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речевые</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(четыре</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12804943"/>
                  </a:ext>
                </a:extLst>
              </a:tr>
              <a:tr h="260584">
                <a:tc>
                  <a:txBody>
                    <a:bodyPr/>
                    <a:lstStyle/>
                    <a:p>
                      <a:pPr marR="250190" algn="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РО</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Речевое</a:t>
                      </a:r>
                      <a:r>
                        <a:rPr lang="ru-RU" sz="1800" b="1"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оформление</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09091425"/>
                  </a:ext>
                </a:extLst>
              </a:tr>
              <a:tr h="1165540">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60325" algn="just">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Речь</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целом</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отличается</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богатством</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spc="3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точностью</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словаря,</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используются</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разнообразные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синтаксические</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конструкции.</a:t>
                      </a:r>
                    </a:p>
                    <a:p>
                      <a:pPr marL="67945" marR="60325" algn="just">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этому</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критерию</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участник</a:t>
                      </a:r>
                      <a:r>
                        <a:rPr lang="ru-RU" sz="1800" b="1" spc="3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итогового</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собеседования</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получает</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балл</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только</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случае,</a:t>
                      </a:r>
                      <a:r>
                        <a:rPr lang="ru-RU" sz="1800" b="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если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1 балл</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получен</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по критерию</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речевых норм»</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50586065"/>
                  </a:ext>
                </a:extLst>
              </a:tr>
              <a:tr h="521167">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Речь</a:t>
                      </a:r>
                      <a:r>
                        <a:rPr lang="ru-RU" sz="1800" spc="23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отличается</a:t>
                      </a:r>
                      <a:r>
                        <a:rPr lang="ru-RU" sz="1800" spc="23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бедностью</a:t>
                      </a:r>
                      <a:r>
                        <a:rPr lang="ru-RU" sz="1800" spc="2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и/или</a:t>
                      </a:r>
                      <a:r>
                        <a:rPr lang="ru-RU" sz="1800" spc="23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неточностью</a:t>
                      </a:r>
                      <a:r>
                        <a:rPr lang="ru-RU" sz="1800" spc="2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словаря,</a:t>
                      </a:r>
                    </a:p>
                    <a:p>
                      <a:pPr marL="67945" marR="62865">
                        <a:lnSpc>
                          <a:spcPct val="100000"/>
                        </a:lnSpc>
                        <a:spcAft>
                          <a:spcPts val="0"/>
                        </a:spcAft>
                        <a:tabLst>
                          <a:tab pos="788035" algn="l"/>
                          <a:tab pos="2108200" algn="l"/>
                          <a:tab pos="3293745" algn="l"/>
                        </a:tabLs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и/или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используются	однотипные	</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синтаксические</a:t>
                      </a:r>
                      <a:r>
                        <a:rPr lang="ru-RU" sz="1800" spc="-33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конструкции</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9254504"/>
                  </a:ext>
                </a:extLst>
              </a:tr>
              <a:tr h="260584">
                <a:tc gridSpan="2">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marL="5715" algn="ctr">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61280615"/>
                  </a:ext>
                </a:extLst>
              </a:tr>
            </a:tbl>
          </a:graphicData>
        </a:graphic>
      </p:graphicFrame>
    </p:spTree>
    <p:extLst>
      <p:ext uri="{BB962C8B-B14F-4D97-AF65-F5344CB8AC3E}">
        <p14:creationId xmlns:p14="http://schemas.microsoft.com/office/powerpoint/2010/main" xmlns="" val="131948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382" y="235527"/>
            <a:ext cx="10820400" cy="1759527"/>
          </a:xfrm>
        </p:spPr>
        <p:txBody>
          <a:bodyPr>
            <a:noAutofit/>
          </a:bodyPr>
          <a:lstStyle/>
          <a:p>
            <a:r>
              <a:rPr lang="ru-RU" sz="3200" b="1" dirty="0">
                <a:solidFill>
                  <a:srgbClr val="C00000"/>
                </a:solidFill>
              </a:rPr>
              <a:t>* Если участник собеседования не приступал к   выполнению задания   3, то по критериям оценивания правильности речи за выполнение заданий 3 и 4 (P2) ставится не более двух </a:t>
            </a:r>
            <a:r>
              <a:rPr lang="ru-RU" sz="3200" b="1" dirty="0" smtClean="0">
                <a:solidFill>
                  <a:srgbClr val="C00000"/>
                </a:solidFill>
              </a:rPr>
              <a:t>баллов.</a:t>
            </a:r>
            <a:endParaRPr lang="ru-RU" sz="3200" dirty="0">
              <a:solidFill>
                <a:srgbClr val="C00000"/>
              </a:solidFill>
            </a:endParaRPr>
          </a:p>
        </p:txBody>
      </p:sp>
      <p:sp>
        <p:nvSpPr>
          <p:cNvPr id="3" name="Объект 2"/>
          <p:cNvSpPr>
            <a:spLocks noGrp="1"/>
          </p:cNvSpPr>
          <p:nvPr>
            <p:ph idx="1"/>
          </p:nvPr>
        </p:nvSpPr>
        <p:spPr>
          <a:xfrm>
            <a:off x="1371599" y="2171699"/>
            <a:ext cx="10501745" cy="4090556"/>
          </a:xfrm>
        </p:spPr>
        <p:txBody>
          <a:bodyPr>
            <a:noAutofit/>
          </a:bodyPr>
          <a:lstStyle/>
          <a:p>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В этом случае рекомендуем в ведомости автоматически </a:t>
            </a:r>
            <a:r>
              <a:rPr lang="ru-RU" sz="2800" b="1" u="sng" dirty="0">
                <a:latin typeface="Times New Roman" panose="02020603050405020304" pitchFamily="18" charset="0"/>
                <a:cs typeface="Times New Roman" panose="02020603050405020304" pitchFamily="18" charset="0"/>
              </a:rPr>
              <a:t>выставлять ноль баллов по </a:t>
            </a:r>
            <a:r>
              <a:rPr lang="ru-RU" sz="2800" b="1" u="sng" dirty="0" smtClean="0">
                <a:latin typeface="Times New Roman" panose="02020603050405020304" pitchFamily="18" charset="0"/>
                <a:cs typeface="Times New Roman" panose="02020603050405020304" pitchFamily="18" charset="0"/>
              </a:rPr>
              <a:t>критериям «Соблюдение </a:t>
            </a:r>
            <a:r>
              <a:rPr lang="ru-RU" sz="2800" b="1" u="sng" dirty="0">
                <a:latin typeface="Times New Roman" panose="02020603050405020304" pitchFamily="18" charset="0"/>
                <a:cs typeface="Times New Roman" panose="02020603050405020304" pitchFamily="18" charset="0"/>
              </a:rPr>
              <a:t>орфоэпических норм» (О) и «Речевое оформление» (РО), </a:t>
            </a:r>
            <a:r>
              <a:rPr lang="ru-RU" sz="2800" dirty="0">
                <a:latin typeface="Times New Roman" panose="02020603050405020304" pitchFamily="18" charset="0"/>
                <a:cs typeface="Times New Roman" panose="02020603050405020304" pitchFamily="18" charset="0"/>
              </a:rPr>
              <a:t>поскольку объём диалогической речи не позволяет оценить в полном объёме владение участником собеседования этими умениями. </a:t>
            </a:r>
            <a:endParaRPr lang="ru-RU" sz="2800" dirty="0" smtClean="0">
              <a:latin typeface="Times New Roman" panose="02020603050405020304" pitchFamily="18"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По </a:t>
            </a:r>
            <a:r>
              <a:rPr lang="ru-RU" sz="2800" dirty="0">
                <a:latin typeface="Times New Roman" panose="02020603050405020304" pitchFamily="18" charset="0"/>
                <a:cs typeface="Times New Roman" panose="02020603050405020304" pitchFamily="18" charset="0"/>
              </a:rPr>
              <a:t>критериям «Соблюдение грамматических норм» (Г) и «Соблюдение речевых норм» (Р) следует действовать согласно критериям </a:t>
            </a:r>
            <a:r>
              <a:rPr lang="ru-RU" sz="2800" dirty="0" smtClean="0">
                <a:latin typeface="Times New Roman" panose="02020603050405020304" pitchFamily="18" charset="0"/>
                <a:cs typeface="Times New Roman" panose="02020603050405020304" pitchFamily="18" charset="0"/>
              </a:rPr>
              <a:t>оценивания</a:t>
            </a:r>
            <a:r>
              <a:rPr lang="ru-RU"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365148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52946" y="381000"/>
            <a:ext cx="9601200" cy="699655"/>
          </a:xfrm>
        </p:spPr>
        <p:txBody>
          <a:bodyPr/>
          <a:lstStyle/>
          <a:p>
            <a:r>
              <a:rPr lang="ru-RU" b="1" dirty="0" smtClean="0">
                <a:solidFill>
                  <a:srgbClr val="C00000"/>
                </a:solidFill>
              </a:rPr>
              <a:t>Структура заданий</a:t>
            </a:r>
            <a:endParaRPr lang="ru-RU" b="1" dirty="0">
              <a:solidFill>
                <a:srgbClr val="C00000"/>
              </a:solidFill>
            </a:endParaRPr>
          </a:p>
        </p:txBody>
      </p:sp>
      <p:sp>
        <p:nvSpPr>
          <p:cNvPr id="3" name="Объект 2"/>
          <p:cNvSpPr>
            <a:spLocks noGrp="1"/>
          </p:cNvSpPr>
          <p:nvPr>
            <p:ph idx="1"/>
          </p:nvPr>
        </p:nvSpPr>
        <p:spPr>
          <a:xfrm>
            <a:off x="1357745" y="1288472"/>
            <a:ext cx="9601200" cy="5070764"/>
          </a:xfrm>
        </p:spPr>
        <p:txBody>
          <a:bodyPr>
            <a:normAutofit/>
          </a:bodyPr>
          <a:lstStyle/>
          <a:p>
            <a:pPr marL="0" indent="0">
              <a:buNone/>
            </a:pPr>
            <a:r>
              <a:rPr lang="ru-RU" sz="2800" dirty="0">
                <a:latin typeface="Times New Roman" panose="02020603050405020304" pitchFamily="18" charset="0"/>
                <a:cs typeface="Times New Roman" panose="02020603050405020304" pitchFamily="18" charset="0"/>
              </a:rPr>
              <a:t>Итоговое собеседование по русскому языку за курс основной школы состоит из двух частей и содержит 4 задания открытого типа с развёрнутым ответом.</a:t>
            </a:r>
          </a:p>
          <a:p>
            <a:pPr marL="0" indent="0">
              <a:buNone/>
            </a:pPr>
            <a:r>
              <a:rPr lang="ru-RU" sz="2800" b="1" u="sng" dirty="0">
                <a:latin typeface="Times New Roman" panose="02020603050405020304" pitchFamily="18" charset="0"/>
                <a:cs typeface="Times New Roman" panose="02020603050405020304" pitchFamily="18" charset="0"/>
              </a:rPr>
              <a:t>Часть 1</a:t>
            </a:r>
            <a:endParaRPr lang="ru-RU" sz="2800" b="1" dirty="0">
              <a:latin typeface="Times New Roman" panose="02020603050405020304" pitchFamily="18" charset="0"/>
              <a:cs typeface="Times New Roman" panose="02020603050405020304" pitchFamily="18" charset="0"/>
            </a:endParaRPr>
          </a:p>
          <a:p>
            <a:r>
              <a:rPr lang="ru-RU" sz="2800" dirty="0">
                <a:latin typeface="Times New Roman" panose="02020603050405020304" pitchFamily="18" charset="0"/>
                <a:cs typeface="Times New Roman" panose="02020603050405020304" pitchFamily="18" charset="0"/>
              </a:rPr>
              <a:t>Задание 1 – чтение текста вслух.</a:t>
            </a:r>
          </a:p>
          <a:p>
            <a:r>
              <a:rPr lang="ru-RU" sz="2800" dirty="0">
                <a:latin typeface="Times New Roman" panose="02020603050405020304" pitchFamily="18" charset="0"/>
                <a:cs typeface="Times New Roman" panose="02020603050405020304" pitchFamily="18" charset="0"/>
              </a:rPr>
              <a:t>Задание 2 – подробный пересказ текста с включением приведённого высказывания.</a:t>
            </a:r>
          </a:p>
          <a:p>
            <a:pPr marL="0" indent="0">
              <a:buNone/>
            </a:pPr>
            <a:r>
              <a:rPr lang="ru-RU" sz="2800" b="1" u="sng" dirty="0">
                <a:latin typeface="Times New Roman" panose="02020603050405020304" pitchFamily="18" charset="0"/>
                <a:cs typeface="Times New Roman" panose="02020603050405020304" pitchFamily="18" charset="0"/>
              </a:rPr>
              <a:t>Часть 2</a:t>
            </a:r>
            <a:endParaRPr lang="ru-RU" sz="2800" b="1" dirty="0">
              <a:latin typeface="Times New Roman" panose="02020603050405020304" pitchFamily="18" charset="0"/>
              <a:cs typeface="Times New Roman" panose="02020603050405020304" pitchFamily="18" charset="0"/>
            </a:endParaRPr>
          </a:p>
          <a:p>
            <a:r>
              <a:rPr lang="ru-RU" sz="2800" dirty="0">
                <a:latin typeface="Times New Roman" panose="02020603050405020304" pitchFamily="18" charset="0"/>
                <a:cs typeface="Times New Roman" panose="02020603050405020304" pitchFamily="18" charset="0"/>
              </a:rPr>
              <a:t>Задание 3 – монологическое высказывание. </a:t>
            </a:r>
            <a:endParaRPr lang="ru-RU" sz="2800" dirty="0" smtClean="0">
              <a:latin typeface="Times New Roman" panose="02020603050405020304" pitchFamily="18"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Задание </a:t>
            </a:r>
            <a:r>
              <a:rPr lang="ru-RU" sz="2800" dirty="0">
                <a:latin typeface="Times New Roman" panose="02020603050405020304" pitchFamily="18" charset="0"/>
                <a:cs typeface="Times New Roman" panose="02020603050405020304" pitchFamily="18" charset="0"/>
              </a:rPr>
              <a:t>4 – диалог.</a:t>
            </a: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67750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C00000"/>
                </a:solidFill>
              </a:rPr>
              <a:t>ВАЖНО!</a:t>
            </a:r>
            <a:endParaRPr lang="ru-RU" dirty="0">
              <a:solidFill>
                <a:srgbClr val="C00000"/>
              </a:solidFill>
            </a:endParaRPr>
          </a:p>
        </p:txBody>
      </p:sp>
      <p:sp>
        <p:nvSpPr>
          <p:cNvPr id="3" name="Объект 2"/>
          <p:cNvSpPr>
            <a:spLocks noGrp="1"/>
          </p:cNvSpPr>
          <p:nvPr>
            <p:ph idx="1"/>
          </p:nvPr>
        </p:nvSpPr>
        <p:spPr/>
        <p:txBody>
          <a:bodyPr>
            <a:normAutofit/>
          </a:bodyPr>
          <a:lstStyle/>
          <a:p>
            <a:pPr algn="just"/>
            <a:r>
              <a:rPr lang="ru-RU" sz="2800" dirty="0">
                <a:latin typeface="Times New Roman" panose="02020603050405020304" pitchFamily="18" charset="0"/>
                <a:cs typeface="Times New Roman" panose="02020603050405020304" pitchFamily="18" charset="0"/>
              </a:rPr>
              <a:t>Оценивая правильность речи при выполнении заданий 3 и 4 итогового собеседования, экзаменатор не должен фиксировать ошибку в том случае, если обучающийся самостоятельно её исправил.</a:t>
            </a:r>
          </a:p>
          <a:p>
            <a:pPr algn="just"/>
            <a:r>
              <a:rPr lang="ru-RU" sz="2800" dirty="0">
                <a:latin typeface="Times New Roman" panose="02020603050405020304" pitchFamily="18" charset="0"/>
                <a:cs typeface="Times New Roman" panose="02020603050405020304" pitchFamily="18" charset="0"/>
              </a:rPr>
              <a:t>Помните, что неоправданные паузы в монологической и диалогической речи обучающихся квалифицируются как нарушение орфоэпических норм </a:t>
            </a:r>
            <a:r>
              <a:rPr lang="ru-RU" sz="2800" b="1" dirty="0">
                <a:latin typeface="Times New Roman" panose="02020603050405020304" pitchFamily="18" charset="0"/>
                <a:cs typeface="Times New Roman" panose="02020603050405020304" pitchFamily="18" charset="0"/>
              </a:rPr>
              <a:t>(О</a:t>
            </a:r>
            <a:r>
              <a:rPr lang="ru-RU" sz="2800" b="1" dirty="0" smtClean="0">
                <a:latin typeface="Times New Roman" panose="02020603050405020304" pitchFamily="18" charset="0"/>
                <a:cs typeface="Times New Roman" panose="02020603050405020304" pitchFamily="18" charset="0"/>
              </a:rPr>
              <a:t>)</a:t>
            </a:r>
            <a:r>
              <a:rPr lang="ru-RU" sz="2800" dirty="0" smtClean="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a:p>
            <a:endParaRPr lang="ru-RU"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23795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5964" y="311728"/>
            <a:ext cx="9601200" cy="561109"/>
          </a:xfrm>
        </p:spPr>
        <p:txBody>
          <a:bodyPr>
            <a:normAutofit fontScale="90000"/>
          </a:bodyPr>
          <a:lstStyle/>
          <a:p>
            <a:r>
              <a:rPr lang="ru-RU" b="1" dirty="0" smtClean="0">
                <a:solidFill>
                  <a:srgbClr val="C00000"/>
                </a:solidFill>
              </a:rPr>
              <a:t>Типичные грамматические ошибки</a:t>
            </a:r>
            <a:endParaRPr lang="ru-RU" b="1" dirty="0">
              <a:solidFill>
                <a:srgbClr val="C00000"/>
              </a:solidFill>
            </a:endParaRPr>
          </a:p>
        </p:txBody>
      </p:sp>
      <p:sp>
        <p:nvSpPr>
          <p:cNvPr id="3" name="Объект 2"/>
          <p:cNvSpPr>
            <a:spLocks noGrp="1"/>
          </p:cNvSpPr>
          <p:nvPr>
            <p:ph idx="1"/>
          </p:nvPr>
        </p:nvSpPr>
        <p:spPr>
          <a:xfrm>
            <a:off x="955964" y="1011383"/>
            <a:ext cx="10820400" cy="5140035"/>
          </a:xfrm>
        </p:spPr>
        <p:txBody>
          <a:bodyPr>
            <a:noAutofit/>
          </a:bodyPr>
          <a:lstStyle/>
          <a:p>
            <a:pPr marL="288000">
              <a:lnSpc>
                <a:spcPct val="100000"/>
              </a:lnSpc>
            </a:pPr>
            <a:r>
              <a:rPr lang="ru-RU" sz="1600" dirty="0">
                <a:latin typeface="Times New Roman" panose="02020603050405020304" pitchFamily="18" charset="0"/>
                <a:cs typeface="Times New Roman" panose="02020603050405020304" pitchFamily="18" charset="0"/>
              </a:rPr>
              <a:t>К числу </a:t>
            </a:r>
            <a:r>
              <a:rPr lang="ru-RU" sz="1600" b="1" dirty="0">
                <a:latin typeface="Times New Roman" panose="02020603050405020304" pitchFamily="18" charset="0"/>
                <a:cs typeface="Times New Roman" panose="02020603050405020304" pitchFamily="18" charset="0"/>
              </a:rPr>
              <a:t>типичных грамматических ошибок (Г) </a:t>
            </a:r>
            <a:r>
              <a:rPr lang="ru-RU" sz="1600" dirty="0">
                <a:latin typeface="Times New Roman" panose="02020603050405020304" pitchFamily="18" charset="0"/>
                <a:cs typeface="Times New Roman" panose="02020603050405020304" pitchFamily="18" charset="0"/>
              </a:rPr>
              <a:t>относятся ошибки, связанные с употреблением глаголов, глагольных форм, наречий, а также связанные с управлением в структуре словосочетания и с построением некоторых синтаксических конструкций:</a:t>
            </a:r>
          </a:p>
          <a:p>
            <a:pPr marL="288000" lvl="0">
              <a:lnSpc>
                <a:spcPct val="100000"/>
              </a:lnSpc>
            </a:pPr>
            <a:r>
              <a:rPr lang="ru-RU" sz="1600" dirty="0">
                <a:latin typeface="Times New Roman" panose="02020603050405020304" pitchFamily="18" charset="0"/>
                <a:cs typeface="Times New Roman" panose="02020603050405020304" pitchFamily="18" charset="0"/>
              </a:rPr>
              <a:t>ошибки в образовании личных форм глаголов: </a:t>
            </a:r>
            <a:r>
              <a:rPr lang="ru-RU" sz="1600" i="1" dirty="0">
                <a:latin typeface="Times New Roman" panose="02020603050405020304" pitchFamily="18" charset="0"/>
                <a:cs typeface="Times New Roman" panose="02020603050405020304" pitchFamily="18" charset="0"/>
              </a:rPr>
              <a:t>Им двигает чувство сострадания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движет</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неправильное употребление </a:t>
            </a:r>
            <a:r>
              <a:rPr lang="ru-RU" sz="1600" dirty="0" err="1">
                <a:latin typeface="Times New Roman" panose="02020603050405020304" pitchFamily="18" charset="0"/>
                <a:cs typeface="Times New Roman" panose="02020603050405020304" pitchFamily="18" charset="0"/>
              </a:rPr>
              <a:t>видо</a:t>
            </a:r>
            <a:r>
              <a:rPr lang="ru-RU" sz="1600" dirty="0">
                <a:latin typeface="Times New Roman" panose="02020603050405020304" pitchFamily="18" charset="0"/>
                <a:cs typeface="Times New Roman" panose="02020603050405020304" pitchFamily="18" charset="0"/>
              </a:rPr>
              <a:t>-временных форм глаголов: </a:t>
            </a:r>
            <a:r>
              <a:rPr lang="ru-RU" sz="1600" i="1" dirty="0">
                <a:latin typeface="Times New Roman" panose="02020603050405020304" pitchFamily="18" charset="0"/>
                <a:cs typeface="Times New Roman" panose="02020603050405020304" pitchFamily="18" charset="0"/>
              </a:rPr>
              <a:t>Эта книга даёт знания об истории календаря, научит делать календарные расчёты быстро и точно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...даст.., научит... </a:t>
            </a:r>
            <a:r>
              <a:rPr lang="ru-RU" sz="1600" dirty="0">
                <a:latin typeface="Times New Roman" panose="02020603050405020304" pitchFamily="18" charset="0"/>
                <a:cs typeface="Times New Roman" panose="02020603050405020304" pitchFamily="18" charset="0"/>
              </a:rPr>
              <a:t>или </a:t>
            </a:r>
            <a:r>
              <a:rPr lang="ru-RU" sz="1600" i="1" dirty="0">
                <a:latin typeface="Times New Roman" panose="02020603050405020304" pitchFamily="18" charset="0"/>
                <a:cs typeface="Times New Roman" panose="02020603050405020304" pitchFamily="18" charset="0"/>
              </a:rPr>
              <a:t>...даёт.., учит...</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ошибки в употреблении действительных и страдательных причастий: </a:t>
            </a:r>
            <a:r>
              <a:rPr lang="ru-RU" sz="1600" i="1" dirty="0">
                <a:latin typeface="Times New Roman" panose="02020603050405020304" pitchFamily="18" charset="0"/>
                <a:cs typeface="Times New Roman" panose="02020603050405020304" pitchFamily="18" charset="0"/>
              </a:rPr>
              <a:t>Ручейки воды, </a:t>
            </a:r>
            <a:r>
              <a:rPr lang="ru-RU" sz="1600" i="1" dirty="0" err="1">
                <a:latin typeface="Times New Roman" panose="02020603050405020304" pitchFamily="18" charset="0"/>
                <a:cs typeface="Times New Roman" panose="02020603050405020304" pitchFamily="18" charset="0"/>
              </a:rPr>
              <a:t>стекаемые</a:t>
            </a:r>
            <a:r>
              <a:rPr lang="ru-RU" sz="1600" i="1" dirty="0">
                <a:latin typeface="Times New Roman" panose="02020603050405020304" pitchFamily="18" charset="0"/>
                <a:cs typeface="Times New Roman" panose="02020603050405020304" pitchFamily="18" charset="0"/>
              </a:rPr>
              <a:t> вниз, поразили автора текста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стекавшие</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ошибки в образовании деепричастий: </a:t>
            </a:r>
            <a:r>
              <a:rPr lang="ru-RU" sz="1600" i="1" dirty="0" err="1">
                <a:latin typeface="Times New Roman" panose="02020603050405020304" pitchFamily="18" charset="0"/>
                <a:cs typeface="Times New Roman" panose="02020603050405020304" pitchFamily="18" charset="0"/>
              </a:rPr>
              <a:t>Вышев</a:t>
            </a:r>
            <a:r>
              <a:rPr lang="ru-RU" sz="1600" i="1" dirty="0">
                <a:latin typeface="Times New Roman" panose="02020603050405020304" pitchFamily="18" charset="0"/>
                <a:cs typeface="Times New Roman" panose="02020603050405020304" pitchFamily="18" charset="0"/>
              </a:rPr>
              <a:t> на сцену, певцы поклонились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выйдя</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неправильное образование наречий: </a:t>
            </a:r>
            <a:r>
              <a:rPr lang="ru-RU" sz="1600" i="1" dirty="0">
                <a:latin typeface="Times New Roman" panose="02020603050405020304" pitchFamily="18" charset="0"/>
                <a:cs typeface="Times New Roman" panose="02020603050405020304" pitchFamily="18" charset="0"/>
              </a:rPr>
              <a:t>Автор тута был не прав</a:t>
            </a:r>
            <a:endParaRPr lang="ru-RU" sz="1600" dirty="0">
              <a:latin typeface="Times New Roman" panose="02020603050405020304" pitchFamily="18" charset="0"/>
              <a:cs typeface="Times New Roman" panose="02020603050405020304" pitchFamily="18" charset="0"/>
            </a:endParaRPr>
          </a:p>
          <a:p>
            <a:pPr marL="288000">
              <a:lnSpc>
                <a:spcPct val="100000"/>
              </a:lnSpc>
            </a:pPr>
            <a:r>
              <a:rPr lang="ru-RU" sz="1600" dirty="0">
                <a:latin typeface="Times New Roman" panose="02020603050405020304" pitchFamily="18" charset="0"/>
                <a:cs typeface="Times New Roman" panose="02020603050405020304" pitchFamily="18" charset="0"/>
              </a:rPr>
              <a:t>(норма: </a:t>
            </a:r>
            <a:r>
              <a:rPr lang="ru-RU" sz="1600" i="1" dirty="0">
                <a:latin typeface="Times New Roman" panose="02020603050405020304" pitchFamily="18" charset="0"/>
                <a:cs typeface="Times New Roman" panose="02020603050405020304" pitchFamily="18" charset="0"/>
              </a:rPr>
              <a:t>тут</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нарушение управления: </a:t>
            </a:r>
            <a:r>
              <a:rPr lang="ru-RU" sz="1600" i="1" dirty="0">
                <a:latin typeface="Times New Roman" panose="02020603050405020304" pitchFamily="18" charset="0"/>
                <a:cs typeface="Times New Roman" panose="02020603050405020304" pitchFamily="18" charset="0"/>
              </a:rPr>
              <a:t>проблема о роли творческих людей</a:t>
            </a:r>
            <a:r>
              <a:rPr lang="ru-RU" sz="1600"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рассуждает над проблемой</a:t>
            </a:r>
            <a:r>
              <a:rPr lang="ru-RU" sz="1600"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привести в пример произведение (случай)</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нарушение связи между подлежащим и сказуемым: </a:t>
            </a:r>
            <a:r>
              <a:rPr lang="ru-RU" sz="1600" i="1" dirty="0">
                <a:latin typeface="Times New Roman" panose="02020603050405020304" pitchFamily="18" charset="0"/>
                <a:cs typeface="Times New Roman" panose="02020603050405020304" pitchFamily="18" charset="0"/>
              </a:rPr>
              <a:t>Главное, чему теперь я хочу уделить внимание, это художественной стороне произведения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…это художественная сторона произведения</a:t>
            </a:r>
            <a:r>
              <a:rPr lang="ru-RU" sz="1600"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Чтобы приносить пользу Родине, нужно смелость, знания, честность </a:t>
            </a:r>
            <a:r>
              <a:rPr lang="ru-RU" sz="1600" dirty="0">
                <a:latin typeface="Times New Roman" panose="02020603050405020304" pitchFamily="18" charset="0"/>
                <a:cs typeface="Times New Roman" panose="02020603050405020304" pitchFamily="18" charset="0"/>
              </a:rPr>
              <a:t>(следует: </a:t>
            </a:r>
            <a:r>
              <a:rPr lang="ru-RU" sz="1600" i="1" dirty="0">
                <a:latin typeface="Times New Roman" panose="02020603050405020304" pitchFamily="18" charset="0"/>
                <a:cs typeface="Times New Roman" panose="02020603050405020304" pitchFamily="18" charset="0"/>
              </a:rPr>
              <a:t>...нужны смелость, знания, честность</a:t>
            </a:r>
            <a:r>
              <a:rPr lang="ru-RU" sz="1600" dirty="0">
                <a:latin typeface="Times New Roman" panose="02020603050405020304" pitchFamily="18" charset="0"/>
                <a:cs typeface="Times New Roman" panose="02020603050405020304" pitchFamily="18" charset="0"/>
              </a:rPr>
              <a:t>);</a:t>
            </a:r>
          </a:p>
          <a:p>
            <a:pPr marL="288000" lvl="0">
              <a:lnSpc>
                <a:spcPct val="100000"/>
              </a:lnSpc>
            </a:pPr>
            <a:r>
              <a:rPr lang="ru-RU" sz="1600" dirty="0">
                <a:latin typeface="Times New Roman" panose="02020603050405020304" pitchFamily="18" charset="0"/>
                <a:cs typeface="Times New Roman" panose="02020603050405020304" pitchFamily="18" charset="0"/>
              </a:rPr>
              <a:t>неправильное построение сложносочинённого предложения: </a:t>
            </a:r>
            <a:r>
              <a:rPr lang="ru-RU" sz="1600" i="1" dirty="0">
                <a:latin typeface="Times New Roman" panose="02020603050405020304" pitchFamily="18" charset="0"/>
                <a:cs typeface="Times New Roman" panose="02020603050405020304" pitchFamily="18" charset="0"/>
              </a:rPr>
              <a:t>Ум автор текста понимает не только как просвещённость, интеллигентность, но и с понятием «умный» связывалось представление о вольнодумстве</a:t>
            </a:r>
            <a:r>
              <a:rPr lang="ru-RU"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1292529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69818" y="540327"/>
            <a:ext cx="11014364" cy="6026728"/>
          </a:xfrm>
        </p:spPr>
        <p:txBody>
          <a:bodyPr>
            <a:noAutofit/>
          </a:bodyPr>
          <a:lstStyle/>
          <a:p>
            <a:pPr marL="0" indent="0">
              <a:lnSpc>
                <a:spcPct val="100000"/>
              </a:lnSpc>
              <a:buNone/>
            </a:pPr>
            <a:r>
              <a:rPr lang="ru-RU" sz="2800" b="1" dirty="0" smtClean="0">
                <a:solidFill>
                  <a:srgbClr val="C00000"/>
                </a:solidFill>
                <a:latin typeface="Times New Roman" panose="02020603050405020304" pitchFamily="18" charset="0"/>
                <a:cs typeface="Times New Roman" panose="02020603050405020304" pitchFamily="18" charset="0"/>
              </a:rPr>
              <a:t>Типичные речевые ошибки</a:t>
            </a:r>
            <a:r>
              <a:rPr lang="ru-RU" sz="2800" b="1" dirty="0">
                <a:solidFill>
                  <a:srgbClr val="C00000"/>
                </a:solidFill>
                <a:latin typeface="Times New Roman" panose="02020603050405020304" pitchFamily="18" charset="0"/>
                <a:cs typeface="Times New Roman" panose="02020603050405020304" pitchFamily="18" charset="0"/>
              </a:rPr>
              <a:t>: </a:t>
            </a:r>
            <a:endParaRPr lang="ru-RU" sz="2800" b="1" dirty="0" smtClean="0">
              <a:solidFill>
                <a:srgbClr val="C00000"/>
              </a:solidFill>
              <a:latin typeface="Times New Roman" panose="02020603050405020304" pitchFamily="18" charset="0"/>
              <a:cs typeface="Times New Roman" panose="02020603050405020304" pitchFamily="18" charset="0"/>
            </a:endParaRPr>
          </a:p>
          <a:p>
            <a:pPr>
              <a:lnSpc>
                <a:spcPct val="100000"/>
              </a:lnSpc>
            </a:pPr>
            <a:r>
              <a:rPr lang="ru-RU" sz="2200" dirty="0" err="1" smtClean="0">
                <a:latin typeface="Times New Roman" panose="02020603050405020304" pitchFamily="18" charset="0"/>
                <a:cs typeface="Times New Roman" panose="02020603050405020304" pitchFamily="18" charset="0"/>
              </a:rPr>
              <a:t>пленоназм</a:t>
            </a:r>
            <a:r>
              <a:rPr lang="ru-RU" sz="2200" dirty="0" smtClean="0">
                <a:latin typeface="Times New Roman" panose="02020603050405020304" pitchFamily="18" charset="0"/>
                <a:cs typeface="Times New Roman" panose="02020603050405020304" pitchFamily="18" charset="0"/>
              </a:rPr>
              <a:t>;</a:t>
            </a:r>
          </a:p>
          <a:p>
            <a:pPr>
              <a:lnSpc>
                <a:spcPct val="100000"/>
              </a:lnSpc>
            </a:pPr>
            <a:r>
              <a:rPr lang="ru-RU" sz="2200" dirty="0">
                <a:latin typeface="Times New Roman" panose="02020603050405020304" pitchFamily="18" charset="0"/>
                <a:cs typeface="Times New Roman" panose="02020603050405020304" pitchFamily="18" charset="0"/>
              </a:rPr>
              <a:t>т</a:t>
            </a:r>
            <a:r>
              <a:rPr lang="ru-RU" sz="2200" dirty="0" smtClean="0">
                <a:latin typeface="Times New Roman" panose="02020603050405020304" pitchFamily="18" charset="0"/>
                <a:cs typeface="Times New Roman" panose="02020603050405020304" pitchFamily="18" charset="0"/>
              </a:rPr>
              <a:t>автология;</a:t>
            </a:r>
          </a:p>
          <a:p>
            <a:pPr>
              <a:lnSpc>
                <a:spcPct val="100000"/>
              </a:lnSpc>
            </a:pPr>
            <a:r>
              <a:rPr lang="ru-RU" sz="2200" dirty="0">
                <a:latin typeface="Times New Roman" panose="02020603050405020304" pitchFamily="18" charset="0"/>
                <a:cs typeface="Times New Roman" panose="02020603050405020304" pitchFamily="18" charset="0"/>
              </a:rPr>
              <a:t>немотивированное использование просторечной лексики, диалектизмов, жаргонизмов;</a:t>
            </a:r>
          </a:p>
          <a:p>
            <a:pPr lvl="0">
              <a:lnSpc>
                <a:spcPct val="100000"/>
              </a:lnSpc>
            </a:pPr>
            <a:r>
              <a:rPr lang="ru-RU" sz="2200" dirty="0">
                <a:latin typeface="Times New Roman" panose="02020603050405020304" pitchFamily="18" charset="0"/>
                <a:cs typeface="Times New Roman" panose="02020603050405020304" pitchFamily="18" charset="0"/>
              </a:rPr>
              <a:t>неоправданный повтор слов, например частиц: </a:t>
            </a:r>
            <a:r>
              <a:rPr lang="ru-RU" sz="2200" i="1" dirty="0">
                <a:latin typeface="Times New Roman" panose="02020603050405020304" pitchFamily="18" charset="0"/>
                <a:cs typeface="Times New Roman" panose="02020603050405020304" pitchFamily="18" charset="0"/>
              </a:rPr>
              <a:t>Хорошо было бы, если бы на картине стояла бы подпись художника</a:t>
            </a:r>
            <a:r>
              <a:rPr lang="ru-RU" sz="2200" dirty="0">
                <a:latin typeface="Times New Roman" panose="02020603050405020304" pitchFamily="18" charset="0"/>
                <a:cs typeface="Times New Roman" panose="02020603050405020304" pitchFamily="18" charset="0"/>
              </a:rPr>
              <a:t>;</a:t>
            </a:r>
          </a:p>
          <a:p>
            <a:pPr lvl="0">
              <a:lnSpc>
                <a:spcPct val="100000"/>
              </a:lnSpc>
            </a:pPr>
            <a:r>
              <a:rPr lang="ru-RU" sz="2200" dirty="0">
                <a:latin typeface="Times New Roman" panose="02020603050405020304" pitchFamily="18" charset="0"/>
                <a:cs typeface="Times New Roman" panose="02020603050405020304" pitchFamily="18" charset="0"/>
              </a:rPr>
              <a:t>нарушение лексической сочетаемости: </a:t>
            </a:r>
            <a:r>
              <a:rPr lang="ru-RU" sz="2200" i="1" dirty="0">
                <a:latin typeface="Times New Roman" panose="02020603050405020304" pitchFamily="18" charset="0"/>
                <a:cs typeface="Times New Roman" panose="02020603050405020304" pitchFamily="18" charset="0"/>
              </a:rPr>
              <a:t>Имя этого поэта знакомо во многих странах </a:t>
            </a:r>
            <a:r>
              <a:rPr lang="ru-RU" sz="2200" dirty="0">
                <a:latin typeface="Times New Roman" panose="02020603050405020304" pitchFamily="18" charset="0"/>
                <a:cs typeface="Times New Roman" panose="02020603050405020304" pitchFamily="18" charset="0"/>
              </a:rPr>
              <a:t>(вместо слова </a:t>
            </a:r>
            <a:r>
              <a:rPr lang="ru-RU" sz="2200" i="1" dirty="0">
                <a:latin typeface="Times New Roman" panose="02020603050405020304" pitchFamily="18" charset="0"/>
                <a:cs typeface="Times New Roman" panose="02020603050405020304" pitchFamily="18" charset="0"/>
              </a:rPr>
              <a:t>известно </a:t>
            </a:r>
            <a:r>
              <a:rPr lang="ru-RU" sz="2200" dirty="0">
                <a:latin typeface="Times New Roman" panose="02020603050405020304" pitchFamily="18" charset="0"/>
                <a:cs typeface="Times New Roman" panose="02020603050405020304" pitchFamily="18" charset="0"/>
              </a:rPr>
              <a:t>в предложении ошибочно употреблён его синоним </a:t>
            </a:r>
            <a:r>
              <a:rPr lang="ru-RU" sz="2200" i="1" dirty="0">
                <a:latin typeface="Times New Roman" panose="02020603050405020304" pitchFamily="18" charset="0"/>
                <a:cs typeface="Times New Roman" panose="02020603050405020304" pitchFamily="18" charset="0"/>
              </a:rPr>
              <a:t>знакомо</a:t>
            </a:r>
            <a:r>
              <a:rPr lang="ru-RU" sz="2200" dirty="0" smtClean="0">
                <a:latin typeface="Times New Roman" panose="02020603050405020304" pitchFamily="18" charset="0"/>
                <a:cs typeface="Times New Roman" panose="02020603050405020304" pitchFamily="18" charset="0"/>
              </a:rPr>
              <a:t>);</a:t>
            </a:r>
          </a:p>
          <a:p>
            <a:pPr lvl="0">
              <a:lnSpc>
                <a:spcPct val="100000"/>
              </a:lnSpc>
            </a:pPr>
            <a:r>
              <a:rPr lang="ru-RU" sz="2200" dirty="0" smtClean="0">
                <a:latin typeface="Times New Roman" panose="02020603050405020304" pitchFamily="18" charset="0"/>
                <a:cs typeface="Times New Roman" panose="02020603050405020304" pitchFamily="18" charset="0"/>
              </a:rPr>
              <a:t> смешение     </a:t>
            </a:r>
            <a:r>
              <a:rPr lang="ru-RU" sz="2200" dirty="0">
                <a:latin typeface="Times New Roman" panose="02020603050405020304" pitchFamily="18" charset="0"/>
                <a:cs typeface="Times New Roman" panose="02020603050405020304" pitchFamily="18" charset="0"/>
              </a:rPr>
              <a:t>паронимов:     </a:t>
            </a:r>
            <a:r>
              <a:rPr lang="ru-RU" sz="2200" i="1" dirty="0">
                <a:latin typeface="Times New Roman" panose="02020603050405020304" pitchFamily="18" charset="0"/>
                <a:cs typeface="Times New Roman" panose="02020603050405020304" pitchFamily="18" charset="0"/>
              </a:rPr>
              <a:t>В     таких     случаях     я     взглядываю в «Философский словарь» </a:t>
            </a:r>
            <a:r>
              <a:rPr lang="ru-RU" sz="2200" dirty="0">
                <a:latin typeface="Times New Roman" panose="02020603050405020304" pitchFamily="18" charset="0"/>
                <a:cs typeface="Times New Roman" panose="02020603050405020304" pitchFamily="18" charset="0"/>
              </a:rPr>
              <a:t>(глагол </a:t>
            </a:r>
            <a:r>
              <a:rPr lang="ru-RU" sz="2200" i="1" dirty="0">
                <a:latin typeface="Times New Roman" panose="02020603050405020304" pitchFamily="18" charset="0"/>
                <a:cs typeface="Times New Roman" panose="02020603050405020304" pitchFamily="18" charset="0"/>
              </a:rPr>
              <a:t>взглянуть </a:t>
            </a:r>
            <a:r>
              <a:rPr lang="ru-RU" sz="2200" dirty="0">
                <a:latin typeface="Times New Roman" panose="02020603050405020304" pitchFamily="18" charset="0"/>
                <a:cs typeface="Times New Roman" panose="02020603050405020304" pitchFamily="18" charset="0"/>
              </a:rPr>
              <a:t>обычно требует управления существительным или местоимением с предлогом «на» («взглянуть на кого- </a:t>
            </a:r>
            <a:r>
              <a:rPr lang="ru-RU" sz="2200" dirty="0" err="1">
                <a:latin typeface="Times New Roman" panose="02020603050405020304" pitchFamily="18" charset="0"/>
                <a:cs typeface="Times New Roman" panose="02020603050405020304" pitchFamily="18" charset="0"/>
              </a:rPr>
              <a:t>нибудь</a:t>
            </a:r>
            <a:r>
              <a:rPr lang="ru-RU" sz="2200" dirty="0">
                <a:latin typeface="Times New Roman" panose="02020603050405020304" pitchFamily="18" charset="0"/>
                <a:cs typeface="Times New Roman" panose="02020603050405020304" pitchFamily="18" charset="0"/>
              </a:rPr>
              <a:t> или на что-нибудь»), а глагол </a:t>
            </a:r>
            <a:r>
              <a:rPr lang="ru-RU" sz="2200" i="1" dirty="0">
                <a:latin typeface="Times New Roman" panose="02020603050405020304" pitchFamily="18" charset="0"/>
                <a:cs typeface="Times New Roman" panose="02020603050405020304" pitchFamily="18" charset="0"/>
              </a:rPr>
              <a:t>заглянуть </a:t>
            </a:r>
            <a:r>
              <a:rPr lang="ru-RU" sz="2200" dirty="0">
                <a:latin typeface="Times New Roman" panose="02020603050405020304" pitchFamily="18" charset="0"/>
                <a:cs typeface="Times New Roman" panose="02020603050405020304" pitchFamily="18" charset="0"/>
              </a:rPr>
              <a:t>(«быстро или украдкой посмотреть куда-нибудь, взглянуть с целью узнать, выяснить что-нибудь»), который необходимо употребить в приведённом предложении, управляет существительным или местоимением с предлогом «в</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21017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837" y="270164"/>
            <a:ext cx="9601200" cy="935182"/>
          </a:xfrm>
        </p:spPr>
        <p:txBody>
          <a:bodyPr/>
          <a:lstStyle/>
          <a:p>
            <a:r>
              <a:rPr lang="ru-RU" b="1" dirty="0" smtClean="0">
                <a:solidFill>
                  <a:srgbClr val="C00000"/>
                </a:solidFill>
              </a:rPr>
              <a:t>Инструкция для эксперта</a:t>
            </a:r>
            <a:endParaRPr lang="ru-RU" b="1" dirty="0">
              <a:solidFill>
                <a:srgbClr val="C00000"/>
              </a:solidFill>
            </a:endParaRPr>
          </a:p>
        </p:txBody>
      </p:sp>
      <p:sp>
        <p:nvSpPr>
          <p:cNvPr id="3" name="Объект 2"/>
          <p:cNvSpPr>
            <a:spLocks noGrp="1"/>
          </p:cNvSpPr>
          <p:nvPr>
            <p:ph idx="1"/>
          </p:nvPr>
        </p:nvSpPr>
        <p:spPr>
          <a:xfrm>
            <a:off x="1371600" y="1205346"/>
            <a:ext cx="10571018" cy="4662054"/>
          </a:xfrm>
        </p:spPr>
        <p:txBody>
          <a:bodyPr>
            <a:noAutofit/>
          </a:bodyPr>
          <a:lstStyle/>
          <a:p>
            <a:pPr marL="0" indent="0">
              <a:buNone/>
            </a:pPr>
            <a:r>
              <a:rPr lang="ru-RU" sz="2800" b="1" dirty="0"/>
              <a:t>Не позднее чем за день до проведения итогового собеседования ознакомиться с:</a:t>
            </a:r>
          </a:p>
          <a:p>
            <a:pPr lvl="0"/>
            <a:r>
              <a:rPr lang="ru-RU" sz="2800" dirty="0"/>
              <a:t>демоверсиями материалов для проведения итогового собеседования, включая критерии оценивания итогового собеседования, размещёнными на официальном сайте ФГБНУ «ФИПИ» (http://fipi.ru) либо полученными от ответственного организатора образовательной организации;</a:t>
            </a:r>
          </a:p>
          <a:p>
            <a:pPr lvl="0"/>
            <a:r>
              <a:rPr lang="ru-RU" sz="2800" dirty="0"/>
              <a:t>порядком проведения и проверки итогового собеседования, определённым ОИВ;</a:t>
            </a:r>
          </a:p>
          <a:p>
            <a:pPr lvl="0"/>
            <a:r>
              <a:rPr lang="ru-RU" sz="2800" dirty="0"/>
              <a:t>Рекомендациями.</a:t>
            </a:r>
          </a:p>
          <a:p>
            <a:pPr marL="0" indent="0">
              <a:buNone/>
            </a:pPr>
            <a:endParaRPr lang="ru-RU" sz="2800" dirty="0"/>
          </a:p>
        </p:txBody>
      </p:sp>
    </p:spTree>
    <p:extLst>
      <p:ext uri="{BB962C8B-B14F-4D97-AF65-F5344CB8AC3E}">
        <p14:creationId xmlns:p14="http://schemas.microsoft.com/office/powerpoint/2010/main" xmlns="" val="1199979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46364"/>
            <a:ext cx="9601200" cy="6262254"/>
          </a:xfrm>
        </p:spPr>
        <p:txBody>
          <a:bodyPr>
            <a:normAutofit/>
          </a:bodyPr>
          <a:lstStyle/>
          <a:p>
            <a:pPr marL="0" indent="0">
              <a:buNone/>
            </a:pPr>
            <a:r>
              <a:rPr lang="ru-RU" sz="3200" b="1" dirty="0">
                <a:solidFill>
                  <a:srgbClr val="C00000"/>
                </a:solidFill>
              </a:rPr>
              <a:t>В день проведения итогового собеседования:</a:t>
            </a:r>
          </a:p>
          <a:p>
            <a:pPr lvl="0"/>
            <a:r>
              <a:rPr lang="ru-RU" sz="2400" dirty="0"/>
              <a:t>получить	от	ответственного	организатора	образовательной организации следующие материалы:</a:t>
            </a:r>
            <a:endParaRPr lang="ru-RU" sz="1800" dirty="0"/>
          </a:p>
          <a:p>
            <a:pPr lvl="1"/>
            <a:r>
              <a:rPr lang="ru-RU" sz="2400" dirty="0"/>
              <a:t>протокол эксперта по оцениванию ответов участников итогового собеседования;</a:t>
            </a:r>
            <a:endParaRPr lang="ru-RU" sz="1800" dirty="0"/>
          </a:p>
          <a:p>
            <a:pPr lvl="1"/>
            <a:r>
              <a:rPr lang="ru-RU" sz="2400" dirty="0"/>
              <a:t>КИМ итогового собеседования;</a:t>
            </a:r>
            <a:endParaRPr lang="ru-RU" sz="1800" dirty="0"/>
          </a:p>
          <a:p>
            <a:pPr lvl="1"/>
            <a:r>
              <a:rPr lang="ru-RU" sz="2400" dirty="0"/>
              <a:t>доставочный пакет для упаковки протоколов эксперта по оцениванию ответов участников итогового собеседования;</a:t>
            </a:r>
            <a:endParaRPr lang="ru-RU" sz="1800" dirty="0"/>
          </a:p>
          <a:p>
            <a:pPr lvl="1"/>
            <a:r>
              <a:rPr lang="ru-RU" sz="2400" dirty="0"/>
              <a:t>листы бумаги для черновиков для эксперта (при необходимости);</a:t>
            </a:r>
            <a:endParaRPr lang="ru-RU" sz="1800" dirty="0"/>
          </a:p>
          <a:p>
            <a:pPr lvl="0"/>
            <a:r>
              <a:rPr lang="ru-RU" sz="2400" dirty="0"/>
              <a:t>ознакомиться с материалами для проведения итогового собеседования, полученными в день проведения итогового собеседования (КИМ итогового собеседования, протоколом эксперта по оцениванию ответов участников итогового собеседования).</a:t>
            </a:r>
            <a:endParaRPr lang="ru-RU" sz="1800" dirty="0"/>
          </a:p>
        </p:txBody>
      </p:sp>
    </p:spTree>
    <p:extLst>
      <p:ext uri="{BB962C8B-B14F-4D97-AF65-F5344CB8AC3E}">
        <p14:creationId xmlns:p14="http://schemas.microsoft.com/office/powerpoint/2010/main" xmlns="" val="3804971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83673" y="332509"/>
            <a:ext cx="10612582" cy="6137564"/>
          </a:xfrm>
        </p:spPr>
        <p:txBody>
          <a:bodyPr>
            <a:normAutofit fontScale="92500" lnSpcReduction="20000"/>
          </a:bodyPr>
          <a:lstStyle/>
          <a:p>
            <a:pPr marL="0" indent="0">
              <a:buNone/>
            </a:pPr>
            <a:r>
              <a:rPr lang="ru-RU" sz="3000" b="1" dirty="0">
                <a:solidFill>
                  <a:srgbClr val="C00000"/>
                </a:solidFill>
              </a:rPr>
              <a:t>Во время проведения итогового собеседования:</a:t>
            </a:r>
          </a:p>
          <a:p>
            <a:pPr lvl="0"/>
            <a:r>
              <a:rPr lang="ru-RU" dirty="0"/>
              <a:t>оценивать ответы участников итогового собеседования непосредственно в аудитории проведения итогового собеседования во время проведения итогового собеседования с участниками или после проведения собеседования, прослушивая аудиозапись (схема оценивания определяется ОИВ);</a:t>
            </a:r>
            <a:endParaRPr lang="ru-RU" sz="1600" dirty="0"/>
          </a:p>
          <a:p>
            <a:pPr lvl="0"/>
            <a:r>
              <a:rPr lang="ru-RU" dirty="0"/>
              <a:t>вносить в протокол эксперта по оцениванию ответов участников итогового собеседования следующие сведения:</a:t>
            </a:r>
            <a:endParaRPr lang="ru-RU" sz="1600" dirty="0"/>
          </a:p>
          <a:p>
            <a:pPr lvl="1"/>
            <a:r>
              <a:rPr lang="ru-RU" dirty="0"/>
              <a:t>ФИО участника;</a:t>
            </a:r>
            <a:endParaRPr lang="ru-RU" sz="1600" dirty="0"/>
          </a:p>
          <a:p>
            <a:pPr lvl="1"/>
            <a:r>
              <a:rPr lang="ru-RU" dirty="0"/>
              <a:t>класс;</a:t>
            </a:r>
            <a:endParaRPr lang="ru-RU" sz="1600" dirty="0"/>
          </a:p>
          <a:p>
            <a:pPr lvl="1"/>
            <a:r>
              <a:rPr lang="ru-RU" dirty="0"/>
              <a:t>номер аудитории;</a:t>
            </a:r>
            <a:endParaRPr lang="ru-RU" sz="1600" dirty="0"/>
          </a:p>
          <a:p>
            <a:pPr lvl="1"/>
            <a:r>
              <a:rPr lang="ru-RU" dirty="0"/>
              <a:t>номер варианта;</a:t>
            </a:r>
            <a:endParaRPr lang="ru-RU" sz="1600" dirty="0"/>
          </a:p>
          <a:p>
            <a:pPr lvl="1"/>
            <a:r>
              <a:rPr lang="ru-RU" dirty="0"/>
              <a:t>баллы по каждому критерию оценивания;</a:t>
            </a:r>
            <a:endParaRPr lang="ru-RU" sz="1600" dirty="0"/>
          </a:p>
          <a:p>
            <a:pPr lvl="1"/>
            <a:r>
              <a:rPr lang="ru-RU" dirty="0"/>
              <a:t>общее количество баллов;</a:t>
            </a:r>
            <a:endParaRPr lang="ru-RU" sz="1600" dirty="0"/>
          </a:p>
          <a:p>
            <a:pPr lvl="1"/>
            <a:r>
              <a:rPr lang="ru-RU" dirty="0"/>
              <a:t>отметку «зачёт»/ «незачёт»;</a:t>
            </a:r>
            <a:endParaRPr lang="ru-RU" sz="1600" dirty="0"/>
          </a:p>
          <a:p>
            <a:pPr lvl="1"/>
            <a:r>
              <a:rPr lang="ru-RU" dirty="0"/>
              <a:t/>
            </a:r>
            <a:br>
              <a:rPr lang="ru-RU" dirty="0"/>
            </a:br>
            <a:r>
              <a:rPr lang="ru-RU" dirty="0"/>
              <a:t>отметку   о   досрочном   завершении    итогового    собеседования по объективным причинам (в случае оценивания в присутствии участника итогового собеседования);</a:t>
            </a:r>
            <a:endParaRPr lang="ru-RU" sz="1600" dirty="0"/>
          </a:p>
          <a:p>
            <a:pPr lvl="1"/>
            <a:r>
              <a:rPr lang="ru-RU" dirty="0"/>
              <a:t>ФИО, подпись и дату проверки</a:t>
            </a:r>
            <a:r>
              <a:rPr lang="ru-RU" dirty="0" smtClean="0"/>
              <a:t>.</a:t>
            </a:r>
          </a:p>
          <a:p>
            <a:pPr lvl="1"/>
            <a:r>
              <a:rPr lang="ru-RU" dirty="0"/>
              <a:t>По окончании проведения итогового собеседования пересчитать протоколы эксперта по оцениванию ответов участников итогового собеседования, упаковать их в конверт и в запечатанном виде передать собеседнику вместе с КИМ итогового собеседования, выданным эксперту, листами бумаги для черновиков для эксперта (при наличии).</a:t>
            </a:r>
          </a:p>
          <a:p>
            <a:pPr lvl="1"/>
            <a:endParaRPr lang="ru-RU" sz="1600" dirty="0"/>
          </a:p>
        </p:txBody>
      </p:sp>
    </p:spTree>
    <p:extLst>
      <p:ext uri="{BB962C8B-B14F-4D97-AF65-F5344CB8AC3E}">
        <p14:creationId xmlns:p14="http://schemas.microsoft.com/office/powerpoint/2010/main" xmlns="" val="1477128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21327"/>
          </a:xfrm>
        </p:spPr>
        <p:txBody>
          <a:bodyPr/>
          <a:lstStyle/>
          <a:p>
            <a:r>
              <a:rPr lang="ru-RU" dirty="0" smtClean="0">
                <a:solidFill>
                  <a:srgbClr val="C00000"/>
                </a:solidFill>
              </a:rPr>
              <a:t>ВАЖНО!</a:t>
            </a:r>
            <a:endParaRPr lang="ru-RU" dirty="0">
              <a:solidFill>
                <a:srgbClr val="C00000"/>
              </a:solidFill>
            </a:endParaRPr>
          </a:p>
        </p:txBody>
      </p:sp>
      <p:sp>
        <p:nvSpPr>
          <p:cNvPr id="3" name="Объект 2"/>
          <p:cNvSpPr>
            <a:spLocks noGrp="1"/>
          </p:cNvSpPr>
          <p:nvPr>
            <p:ph idx="1"/>
          </p:nvPr>
        </p:nvSpPr>
        <p:spPr>
          <a:xfrm>
            <a:off x="928255" y="1607127"/>
            <a:ext cx="10501745" cy="4260273"/>
          </a:xfrm>
        </p:spPr>
        <p:txBody>
          <a:bodyPr>
            <a:normAutofit/>
          </a:bodyPr>
          <a:lstStyle/>
          <a:p>
            <a:r>
              <a:rPr lang="ru-RU" sz="3200" b="1" dirty="0"/>
              <a:t>Эксперт не должен вмешиваться в беседу участника и собеседника! Если эксперт находится в аудитории проведения итогового собеседования, его рабочее место рекомендуется определить в той части учебного кабинета, которую участник итогового собеседования зрительно не   сможет   наблюдать   (и,   соответственно,   отвлекаться) на процесс оценивания итогового собеседования.</a:t>
            </a:r>
            <a:endParaRPr lang="ru-RU" sz="3200" dirty="0"/>
          </a:p>
        </p:txBody>
      </p:sp>
    </p:spTree>
    <p:extLst>
      <p:ext uri="{BB962C8B-B14F-4D97-AF65-F5344CB8AC3E}">
        <p14:creationId xmlns:p14="http://schemas.microsoft.com/office/powerpoint/2010/main" xmlns="" val="2194597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6.png"/>
          <p:cNvPicPr/>
          <p:nvPr/>
        </p:nvPicPr>
        <p:blipFill>
          <a:blip r:embed="rId2" cstate="print"/>
          <a:stretch>
            <a:fillRect/>
          </a:stretch>
        </p:blipFill>
        <p:spPr>
          <a:xfrm>
            <a:off x="3060700" y="88900"/>
            <a:ext cx="5943600" cy="6547427"/>
          </a:xfrm>
          <a:prstGeom prst="rect">
            <a:avLst/>
          </a:prstGeom>
        </p:spPr>
      </p:pic>
    </p:spTree>
    <p:extLst>
      <p:ext uri="{BB962C8B-B14F-4D97-AF65-F5344CB8AC3E}">
        <p14:creationId xmlns:p14="http://schemas.microsoft.com/office/powerpoint/2010/main" xmlns="" val="2633773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3563" y="311727"/>
            <a:ext cx="9601200" cy="824345"/>
          </a:xfrm>
        </p:spPr>
        <p:txBody>
          <a:bodyPr>
            <a:normAutofit/>
          </a:bodyPr>
          <a:lstStyle/>
          <a:p>
            <a:r>
              <a:rPr lang="ru-RU" b="1" dirty="0" smtClean="0">
                <a:solidFill>
                  <a:srgbClr val="C00000"/>
                </a:solidFill>
              </a:rPr>
              <a:t>Задание №1</a:t>
            </a:r>
            <a:r>
              <a:rPr lang="ru-RU" b="1" dirty="0">
                <a:solidFill>
                  <a:srgbClr val="C00000"/>
                </a:solidFill>
              </a:rPr>
              <a:t>. Чтение текста вслух</a:t>
            </a:r>
          </a:p>
        </p:txBody>
      </p:sp>
      <p:graphicFrame>
        <p:nvGraphicFramePr>
          <p:cNvPr id="6" name="Объект 5"/>
          <p:cNvGraphicFramePr>
            <a:graphicFrameLocks noGrp="1"/>
          </p:cNvGraphicFramePr>
          <p:nvPr>
            <p:ph idx="1"/>
            <p:extLst>
              <p:ext uri="{D42A27DB-BD31-4B8C-83A1-F6EECF244321}">
                <p14:modId xmlns:p14="http://schemas.microsoft.com/office/powerpoint/2010/main" xmlns="" val="232806688"/>
              </p:ext>
            </p:extLst>
          </p:nvPr>
        </p:nvGraphicFramePr>
        <p:xfrm>
          <a:off x="1343891" y="1073994"/>
          <a:ext cx="10557164" cy="4853281"/>
        </p:xfrm>
        <a:graphic>
          <a:graphicData uri="http://schemas.openxmlformats.org/drawingml/2006/table">
            <a:tbl>
              <a:tblPr firstRow="1" firstCol="1" lastRow="1" lastCol="1" bandRow="1" bandCol="1"/>
              <a:tblGrid>
                <a:gridCol w="974976">
                  <a:extLst>
                    <a:ext uri="{9D8B030D-6E8A-4147-A177-3AD203B41FA5}">
                      <a16:colId xmlns:a16="http://schemas.microsoft.com/office/drawing/2014/main" xmlns="" val="720835571"/>
                    </a:ext>
                  </a:extLst>
                </a:gridCol>
                <a:gridCol w="8529242">
                  <a:extLst>
                    <a:ext uri="{9D8B030D-6E8A-4147-A177-3AD203B41FA5}">
                      <a16:colId xmlns:a16="http://schemas.microsoft.com/office/drawing/2014/main" xmlns="" val="2495019938"/>
                    </a:ext>
                  </a:extLst>
                </a:gridCol>
                <a:gridCol w="1052946">
                  <a:extLst>
                    <a:ext uri="{9D8B030D-6E8A-4147-A177-3AD203B41FA5}">
                      <a16:colId xmlns:a16="http://schemas.microsoft.com/office/drawing/2014/main" xmlns="" val="2973173929"/>
                    </a:ext>
                  </a:extLst>
                </a:gridCol>
              </a:tblGrid>
              <a:tr h="676323">
                <a:tc gridSpan="2">
                  <a:txBody>
                    <a:bodyPr/>
                    <a:lstStyle/>
                    <a:p>
                      <a:pPr marL="1162050" marR="1156335" algn="ctr">
                        <a:lnSpc>
                          <a:spcPct val="100000"/>
                        </a:lnSpc>
                        <a:spcAft>
                          <a:spcPts val="0"/>
                        </a:spcAft>
                      </a:pPr>
                      <a:r>
                        <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Критерии</a:t>
                      </a:r>
                      <a:r>
                        <a:rPr lang="ru-RU" sz="2400" b="1" spc="-2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оценивания</a:t>
                      </a:r>
                      <a:r>
                        <a:rPr lang="ru-RU" sz="24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чтения</a:t>
                      </a:r>
                      <a:r>
                        <a:rPr lang="ru-RU" sz="24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вслух</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marL="55880" marR="50165" algn="ctr">
                        <a:lnSpc>
                          <a:spcPct val="100000"/>
                        </a:lnSpc>
                        <a:spcAft>
                          <a:spcPts val="0"/>
                        </a:spcAft>
                      </a:pPr>
                      <a:endPar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55880" marR="50165" algn="ctr">
                        <a:lnSpc>
                          <a:spcPct val="100000"/>
                        </a:lnSpc>
                        <a:spcAft>
                          <a:spcPts val="0"/>
                        </a:spcAft>
                      </a:pPr>
                      <a:r>
                        <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78562428"/>
                  </a:ext>
                </a:extLst>
              </a:tr>
              <a:tr h="605177">
                <a:tc>
                  <a:txBody>
                    <a:bodyPr/>
                    <a:lstStyle/>
                    <a:p>
                      <a:pPr marL="168275" marR="161290" algn="ctr">
                        <a:lnSpc>
                          <a:spcPct val="10000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ИЧ</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79905" marR="1779905" algn="ctr">
                        <a:lnSpc>
                          <a:spcPct val="100000"/>
                        </a:lnSpc>
                        <a:spcAft>
                          <a:spcPts val="0"/>
                        </a:spcAft>
                      </a:pPr>
                      <a:r>
                        <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Интонация чтения</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53326403"/>
                  </a:ext>
                </a:extLst>
              </a:tr>
              <a:tr h="820542">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Интонация</a:t>
                      </a:r>
                      <a:r>
                        <a:rPr lang="ru-RU" sz="2400" spc="24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соответствует</a:t>
                      </a:r>
                      <a:r>
                        <a:rPr lang="ru-RU" sz="2400" spc="2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пунктуационному</a:t>
                      </a:r>
                      <a:r>
                        <a:rPr lang="ru-RU" sz="2400" spc="2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оформлению</a:t>
                      </a:r>
                    </a:p>
                    <a:p>
                      <a:pPr marL="66040">
                        <a:lnSpc>
                          <a:spcPct val="100000"/>
                        </a:lnSpc>
                        <a:spcAft>
                          <a:spcPts val="0"/>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текста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algn="ctr">
                        <a:lnSpc>
                          <a:spcPct val="100000"/>
                        </a:lnSpc>
                        <a:spcAft>
                          <a:spcPts val="0"/>
                        </a:spcAft>
                      </a:pPr>
                      <a:endPar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6350" algn="ctr">
                        <a:lnSpc>
                          <a:spcPct val="10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00404366"/>
                  </a:ext>
                </a:extLst>
              </a:tr>
              <a:tr h="816727">
                <a:tc vMerge="1">
                  <a:txBody>
                    <a:bodyPr/>
                    <a:lstStyle/>
                    <a:p>
                      <a:endParaRPr lang="ru-RU"/>
                    </a:p>
                  </a:txBody>
                  <a:tcPr/>
                </a:tc>
                <a:tc>
                  <a:txBody>
                    <a:bodyPr/>
                    <a:lstStyle/>
                    <a:p>
                      <a:pPr marL="66040">
                        <a:lnSpc>
                          <a:spcPct val="100000"/>
                        </a:lnSpc>
                        <a:spcAft>
                          <a:spcPts val="0"/>
                        </a:spcAft>
                        <a:tabLst>
                          <a:tab pos="1250950" algn="l"/>
                          <a:tab pos="1773555" algn="l"/>
                          <a:tab pos="3182620" algn="l"/>
                        </a:tabLs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Интонация</a:t>
                      </a:r>
                      <a:r>
                        <a:rPr lang="ru-RU" sz="24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24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соответствует</a:t>
                      </a:r>
                      <a:r>
                        <a:rPr lang="ru-RU" sz="24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пунктуационному</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040">
                        <a:lnSpc>
                          <a:spcPct val="100000"/>
                        </a:lnSpc>
                        <a:spcAft>
                          <a:spcPts val="0"/>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оформлению</a:t>
                      </a:r>
                      <a:r>
                        <a:rPr lang="ru-RU" sz="24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текста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algn="ctr">
                        <a:lnSpc>
                          <a:spcPct val="100000"/>
                        </a:lnSpc>
                        <a:spcAft>
                          <a:spcPts val="0"/>
                        </a:spcAft>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58252491"/>
                  </a:ext>
                </a:extLst>
              </a:tr>
              <a:tr h="507242">
                <a:tc>
                  <a:txBody>
                    <a:bodyPr/>
                    <a:lstStyle/>
                    <a:p>
                      <a:pPr marL="166370" marR="161290" algn="ctr">
                        <a:lnSpc>
                          <a:spcPct val="100000"/>
                        </a:lnSpc>
                        <a:spcAft>
                          <a:spcPts val="0"/>
                        </a:spcAft>
                      </a:pPr>
                      <a:endPar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166370" marR="161290" algn="ctr">
                        <a:lnSpc>
                          <a:spcPct val="10000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ТЧ</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82445" marR="1779905" algn="ctr">
                        <a:lnSpc>
                          <a:spcPct val="100000"/>
                        </a:lnSpc>
                        <a:spcAft>
                          <a:spcPts val="0"/>
                        </a:spcAft>
                      </a:pPr>
                      <a:r>
                        <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Темп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чтения</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72414191"/>
                  </a:ext>
                </a:extLst>
              </a:tr>
              <a:tr h="511407">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Темп</a:t>
                      </a:r>
                      <a:r>
                        <a:rPr lang="ru-RU" sz="24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чтения</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соответствует</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задаче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algn="ctr">
                        <a:lnSpc>
                          <a:spcPct val="100000"/>
                        </a:lnSpc>
                        <a:spcAft>
                          <a:spcPts val="0"/>
                        </a:spcAft>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5786207"/>
                  </a:ext>
                </a:extLst>
              </a:tr>
              <a:tr h="408362">
                <a:tc vMerge="1">
                  <a:txBody>
                    <a:bodyPr/>
                    <a:lstStyle/>
                    <a:p>
                      <a:endParaRPr lang="ru-RU"/>
                    </a:p>
                  </a:txBody>
                  <a:tcPr/>
                </a:tc>
                <a:tc>
                  <a:txBody>
                    <a:bodyPr/>
                    <a:lstStyle/>
                    <a:p>
                      <a:pPr marL="66040">
                        <a:lnSpc>
                          <a:spcPct val="100000"/>
                        </a:lnSpc>
                        <a:spcAft>
                          <a:spcPts val="0"/>
                        </a:spcAft>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Темп</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чтения</a:t>
                      </a:r>
                      <a:r>
                        <a:rPr lang="ru-RU" sz="24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соответствует</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коммуникативной</a:t>
                      </a:r>
                      <a:r>
                        <a:rPr lang="ru-RU" sz="24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задаче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algn="ctr">
                        <a:lnSpc>
                          <a:spcPct val="100000"/>
                        </a:lnSpc>
                        <a:spcAft>
                          <a:spcPts val="0"/>
                        </a:spcAft>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42690455"/>
                  </a:ext>
                </a:extLst>
              </a:tr>
              <a:tr h="410906">
                <a:tc gridSpan="2">
                  <a:txBody>
                    <a:bodyPr/>
                    <a:lstStyle/>
                    <a:p>
                      <a:pPr marL="67945">
                        <a:lnSpc>
                          <a:spcPct val="100000"/>
                        </a:lnSpc>
                        <a:spcAft>
                          <a:spcPts val="0"/>
                        </a:spcAft>
                      </a:pP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24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24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marL="6350" algn="ctr">
                        <a:lnSpc>
                          <a:spcPct val="100000"/>
                        </a:lnSpc>
                        <a:spcAft>
                          <a:spcPts val="0"/>
                        </a:spcAft>
                      </a:pP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23964894"/>
                  </a:ext>
                </a:extLst>
              </a:tr>
            </a:tbl>
          </a:graphicData>
        </a:graphic>
      </p:graphicFrame>
    </p:spTree>
    <p:extLst>
      <p:ext uri="{BB962C8B-B14F-4D97-AF65-F5344CB8AC3E}">
        <p14:creationId xmlns:p14="http://schemas.microsoft.com/office/powerpoint/2010/main" xmlns="" val="122088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255" y="297872"/>
            <a:ext cx="9601200" cy="796637"/>
          </a:xfrm>
        </p:spPr>
        <p:txBody>
          <a:bodyPr/>
          <a:lstStyle/>
          <a:p>
            <a:r>
              <a:rPr lang="ru-RU" b="1" dirty="0" smtClean="0">
                <a:solidFill>
                  <a:srgbClr val="C00000"/>
                </a:solidFill>
              </a:rPr>
              <a:t>Признаки выразительного чтения: </a:t>
            </a:r>
            <a:endParaRPr lang="ru-RU" b="1" dirty="0">
              <a:solidFill>
                <a:srgbClr val="C00000"/>
              </a:solidFill>
            </a:endParaRPr>
          </a:p>
        </p:txBody>
      </p:sp>
      <p:sp>
        <p:nvSpPr>
          <p:cNvPr id="3" name="Объект 2"/>
          <p:cNvSpPr>
            <a:spLocks noGrp="1"/>
          </p:cNvSpPr>
          <p:nvPr>
            <p:ph idx="1"/>
          </p:nvPr>
        </p:nvSpPr>
        <p:spPr>
          <a:xfrm>
            <a:off x="1371599" y="1094509"/>
            <a:ext cx="10238509" cy="5320146"/>
          </a:xfrm>
        </p:spPr>
        <p:txBody>
          <a:bodyPr>
            <a:noAutofit/>
          </a:bodyPr>
          <a:lstStyle/>
          <a:p>
            <a:pPr>
              <a:lnSpc>
                <a:spcPct val="100000"/>
              </a:lnSpc>
            </a:pPr>
            <a:r>
              <a:rPr lang="ru-RU" sz="2600" dirty="0" smtClean="0">
                <a:latin typeface="Times New Roman" panose="02020603050405020304" pitchFamily="18" charset="0"/>
                <a:cs typeface="Times New Roman" panose="02020603050405020304" pitchFamily="18" charset="0"/>
              </a:rPr>
              <a:t>1</a:t>
            </a:r>
            <a:r>
              <a:rPr lang="ru-RU" sz="2600" dirty="0">
                <a:latin typeface="Times New Roman" panose="02020603050405020304" pitchFamily="18" charset="0"/>
                <a:cs typeface="Times New Roman" panose="02020603050405020304" pitchFamily="18" charset="0"/>
              </a:rPr>
              <a:t>) умение выдерживать паузы и делать логические ударения, передающие замысел автора</a:t>
            </a:r>
            <a:r>
              <a:rPr lang="ru-RU" sz="2600" dirty="0" smtClean="0">
                <a:latin typeface="Times New Roman" panose="02020603050405020304" pitchFamily="18" charset="0"/>
                <a:cs typeface="Times New Roman" panose="02020603050405020304" pitchFamily="18" charset="0"/>
              </a:rPr>
              <a:t>;</a:t>
            </a:r>
          </a:p>
          <a:p>
            <a:pPr>
              <a:lnSpc>
                <a:spcPct val="100000"/>
              </a:lnSpc>
            </a:pP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2) умение выражать интонации вопроса, утверждения, побуждения, а также придавать голосу </a:t>
            </a:r>
            <a:r>
              <a:rPr lang="ru-RU" sz="2600" dirty="0" smtClean="0">
                <a:latin typeface="Times New Roman" panose="02020603050405020304" pitchFamily="18" charset="0"/>
                <a:cs typeface="Times New Roman" panose="02020603050405020304" pitchFamily="18" charset="0"/>
              </a:rPr>
              <a:t>нужную эмоциональную окраску; </a:t>
            </a:r>
          </a:p>
          <a:p>
            <a:pPr>
              <a:lnSpc>
                <a:spcPct val="100000"/>
              </a:lnSpc>
            </a:pPr>
            <a:r>
              <a:rPr lang="ru-RU" sz="2600" dirty="0" smtClean="0">
                <a:latin typeface="Times New Roman" panose="02020603050405020304" pitchFamily="18" charset="0"/>
                <a:cs typeface="Times New Roman" panose="02020603050405020304" pitchFamily="18" charset="0"/>
              </a:rPr>
              <a:t>3</a:t>
            </a:r>
            <a:r>
              <a:rPr lang="ru-RU" sz="2600" dirty="0">
                <a:latin typeface="Times New Roman" panose="02020603050405020304" pitchFamily="18" charset="0"/>
                <a:cs typeface="Times New Roman" panose="02020603050405020304" pitchFamily="18" charset="0"/>
              </a:rPr>
              <a:t>) чёткая дикция, ясное, чистое произношение звуков, достаточная громкость, темп. </a:t>
            </a:r>
            <a:endParaRPr lang="ru-RU" sz="2600" dirty="0" smtClean="0">
              <a:latin typeface="Times New Roman" panose="02020603050405020304" pitchFamily="18" charset="0"/>
              <a:cs typeface="Times New Roman" panose="02020603050405020304" pitchFamily="18" charset="0"/>
            </a:endParaRPr>
          </a:p>
          <a:p>
            <a:pPr marL="0" indent="0" algn="just">
              <a:lnSpc>
                <a:spcPct val="100000"/>
              </a:lnSpc>
              <a:buNone/>
            </a:pPr>
            <a:r>
              <a:rPr lang="ru-RU" sz="2600" dirty="0" smtClean="0">
                <a:latin typeface="Times New Roman" panose="02020603050405020304" pitchFamily="18" charset="0"/>
                <a:cs typeface="Times New Roman" panose="02020603050405020304" pitchFamily="18" charset="0"/>
              </a:rPr>
              <a:t>Главным </a:t>
            </a:r>
            <a:r>
              <a:rPr lang="ru-RU" sz="2600" dirty="0">
                <a:latin typeface="Times New Roman" panose="02020603050405020304" pitchFamily="18" charset="0"/>
                <a:cs typeface="Times New Roman" panose="02020603050405020304" pitchFamily="18" charset="0"/>
              </a:rPr>
              <a:t>условием, обеспечивающим выразительность чтения, является сознательное восприятие текста. </a:t>
            </a:r>
            <a:r>
              <a:rPr lang="ru-RU" sz="2600" dirty="0" smtClean="0">
                <a:latin typeface="Times New Roman" panose="02020603050405020304" pitchFamily="18" charset="0"/>
                <a:cs typeface="Times New Roman" panose="02020603050405020304" pitchFamily="18" charset="0"/>
              </a:rPr>
              <a:t>Чтение должно правильно передавать  </a:t>
            </a:r>
            <a:r>
              <a:rPr lang="ru-RU" sz="2600" dirty="0">
                <a:latin typeface="Times New Roman" panose="02020603050405020304" pitchFamily="18" charset="0"/>
                <a:cs typeface="Times New Roman" panose="02020603050405020304" pitchFamily="18" charset="0"/>
              </a:rPr>
              <a:t>идейное содержание художественного произведения или статьи. </a:t>
            </a:r>
          </a:p>
          <a:p>
            <a:pPr marL="0" indent="0">
              <a:lnSpc>
                <a:spcPct val="100000"/>
              </a:lnSpc>
              <a:buNone/>
            </a:pPr>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5116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2108" y="477982"/>
            <a:ext cx="11042073" cy="1004455"/>
          </a:xfrm>
        </p:spPr>
        <p:txBody>
          <a:bodyPr>
            <a:noAutofit/>
          </a:bodyPr>
          <a:lstStyle/>
          <a:p>
            <a:r>
              <a:rPr lang="ru-RU" sz="3500" b="1" dirty="0" smtClean="0">
                <a:solidFill>
                  <a:srgbClr val="C00000"/>
                </a:solidFill>
              </a:rPr>
              <a:t>Типичные ошибки учеников при выполнении задания 1:</a:t>
            </a:r>
            <a:endParaRPr lang="ru-RU" sz="3500" b="1" dirty="0">
              <a:solidFill>
                <a:srgbClr val="C00000"/>
              </a:solidFill>
            </a:endParaRPr>
          </a:p>
        </p:txBody>
      </p:sp>
      <p:sp>
        <p:nvSpPr>
          <p:cNvPr id="3" name="Объект 2"/>
          <p:cNvSpPr>
            <a:spLocks noGrp="1"/>
          </p:cNvSpPr>
          <p:nvPr>
            <p:ph idx="1"/>
          </p:nvPr>
        </p:nvSpPr>
        <p:spPr>
          <a:xfrm>
            <a:off x="1371599" y="1149927"/>
            <a:ext cx="10612581" cy="5430982"/>
          </a:xfrm>
        </p:spPr>
        <p:txBody>
          <a:bodyPr>
            <a:noAutofit/>
          </a:bodyPr>
          <a:lstStyle/>
          <a:p>
            <a:pPr lvl="0"/>
            <a:r>
              <a:rPr lang="ru-RU" sz="3200" dirty="0"/>
              <a:t>неумение пользоваться дополнительными графическими обозначениями – орфоэпические ошибки допускаются в словах, в которых стоит знак ударения;</a:t>
            </a:r>
          </a:p>
          <a:p>
            <a:pPr lvl="0"/>
            <a:r>
              <a:rPr lang="ru-RU" sz="3200" dirty="0"/>
              <a:t>искажения в чтении имён собственных (</a:t>
            </a:r>
            <a:r>
              <a:rPr lang="ru-RU" sz="3200" i="1" dirty="0" err="1"/>
              <a:t>Вернонский</a:t>
            </a:r>
            <a:r>
              <a:rPr lang="ru-RU" sz="3200" i="1" dirty="0"/>
              <a:t> </a:t>
            </a:r>
            <a:r>
              <a:rPr lang="ru-RU" sz="3200" dirty="0"/>
              <a:t>вместо </a:t>
            </a:r>
            <a:r>
              <a:rPr lang="ru-RU" sz="3200" i="1" dirty="0"/>
              <a:t>Вернадский</a:t>
            </a:r>
            <a:r>
              <a:rPr lang="ru-RU" sz="3200" dirty="0"/>
              <a:t>), терминов (</a:t>
            </a:r>
            <a:r>
              <a:rPr lang="ru-RU" sz="3200" i="1" dirty="0"/>
              <a:t>минералогия, кристаллография</a:t>
            </a:r>
            <a:r>
              <a:rPr lang="ru-RU" sz="3200" dirty="0"/>
              <a:t>), научной и публицистической лексики (</a:t>
            </a:r>
            <a:r>
              <a:rPr lang="ru-RU" sz="3200" i="1" dirty="0"/>
              <a:t>естествоиспытател</a:t>
            </a:r>
            <a:r>
              <a:rPr lang="ru-RU" sz="3200" dirty="0"/>
              <a:t>ь, </a:t>
            </a:r>
            <a:r>
              <a:rPr lang="ru-RU" sz="3200" i="1" dirty="0"/>
              <a:t>генералиссимус</a:t>
            </a:r>
            <a:r>
              <a:rPr lang="ru-RU" sz="3200" dirty="0"/>
              <a:t>);</a:t>
            </a:r>
          </a:p>
          <a:p>
            <a:pPr lvl="0"/>
            <a:r>
              <a:rPr lang="ru-RU" sz="3200" dirty="0"/>
              <a:t>наличие грамматических ошибок при склонении имён </a:t>
            </a:r>
            <a:r>
              <a:rPr lang="ru-RU" sz="3200" dirty="0" smtClean="0"/>
              <a:t>числительных (</a:t>
            </a:r>
            <a:r>
              <a:rPr lang="ru-RU" sz="3200" i="1" dirty="0" smtClean="0"/>
              <a:t>«</a:t>
            </a:r>
            <a:r>
              <a:rPr lang="ru-RU" sz="3200" i="1" dirty="0"/>
              <a:t>более 500 мостов» </a:t>
            </a:r>
            <a:r>
              <a:rPr lang="ru-RU" sz="3200" dirty="0"/>
              <a:t>нередко читается как </a:t>
            </a:r>
            <a:r>
              <a:rPr lang="ru-RU" sz="3200" i="1" dirty="0"/>
              <a:t>«более </a:t>
            </a:r>
            <a:r>
              <a:rPr lang="ru-RU" sz="3200" i="1" dirty="0" err="1"/>
              <a:t>пятиста</a:t>
            </a:r>
            <a:r>
              <a:rPr lang="ru-RU" sz="3200" i="1" dirty="0"/>
              <a:t>»</a:t>
            </a:r>
            <a:endParaRPr lang="ru-RU" sz="3200" dirty="0"/>
          </a:p>
          <a:p>
            <a:endParaRPr lang="ru-RU" sz="3200" dirty="0"/>
          </a:p>
        </p:txBody>
      </p:sp>
    </p:spTree>
    <p:extLst>
      <p:ext uri="{BB962C8B-B14F-4D97-AF65-F5344CB8AC3E}">
        <p14:creationId xmlns:p14="http://schemas.microsoft.com/office/powerpoint/2010/main" xmlns="" val="2275063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836" y="246025"/>
            <a:ext cx="11055928" cy="515975"/>
          </a:xfrm>
        </p:spPr>
        <p:txBody>
          <a:bodyPr>
            <a:normAutofit/>
          </a:bodyPr>
          <a:lstStyle/>
          <a:p>
            <a:r>
              <a:rPr lang="ru-RU" sz="2200" b="1" dirty="0">
                <a:solidFill>
                  <a:srgbClr val="C00000"/>
                </a:solidFill>
              </a:rPr>
              <a:t>Задание 2</a:t>
            </a:r>
            <a:r>
              <a:rPr lang="ru-RU" sz="2200" dirty="0">
                <a:solidFill>
                  <a:srgbClr val="C00000"/>
                </a:solidFill>
              </a:rPr>
              <a:t>. </a:t>
            </a:r>
            <a:r>
              <a:rPr lang="ru-RU" sz="2200" b="1" dirty="0">
                <a:solidFill>
                  <a:srgbClr val="C00000"/>
                </a:solidFill>
              </a:rPr>
              <a:t>Подробный пересказ текста с включением приведённого высказывания</a:t>
            </a:r>
          </a:p>
        </p:txBody>
      </p:sp>
      <p:graphicFrame>
        <p:nvGraphicFramePr>
          <p:cNvPr id="5" name="Объект 4"/>
          <p:cNvGraphicFramePr>
            <a:graphicFrameLocks noGrp="1"/>
          </p:cNvGraphicFramePr>
          <p:nvPr>
            <p:ph idx="1"/>
            <p:extLst>
              <p:ext uri="{D42A27DB-BD31-4B8C-83A1-F6EECF244321}">
                <p14:modId xmlns:p14="http://schemas.microsoft.com/office/powerpoint/2010/main" xmlns="" val="2483807777"/>
              </p:ext>
            </p:extLst>
          </p:nvPr>
        </p:nvGraphicFramePr>
        <p:xfrm>
          <a:off x="1122218" y="761997"/>
          <a:ext cx="10806546" cy="5091096"/>
        </p:xfrm>
        <a:graphic>
          <a:graphicData uri="http://schemas.openxmlformats.org/drawingml/2006/table">
            <a:tbl>
              <a:tblPr firstRow="1" firstCol="1" lastRow="1" lastCol="1" bandRow="1" bandCol="1"/>
              <a:tblGrid>
                <a:gridCol w="637309">
                  <a:extLst>
                    <a:ext uri="{9D8B030D-6E8A-4147-A177-3AD203B41FA5}">
                      <a16:colId xmlns:a16="http://schemas.microsoft.com/office/drawing/2014/main" xmlns="" val="1193625155"/>
                    </a:ext>
                  </a:extLst>
                </a:gridCol>
                <a:gridCol w="9425053">
                  <a:extLst>
                    <a:ext uri="{9D8B030D-6E8A-4147-A177-3AD203B41FA5}">
                      <a16:colId xmlns:a16="http://schemas.microsoft.com/office/drawing/2014/main" xmlns="" val="108602677"/>
                    </a:ext>
                  </a:extLst>
                </a:gridCol>
                <a:gridCol w="744184">
                  <a:extLst>
                    <a:ext uri="{9D8B030D-6E8A-4147-A177-3AD203B41FA5}">
                      <a16:colId xmlns:a16="http://schemas.microsoft.com/office/drawing/2014/main" xmlns="" val="1904858786"/>
                    </a:ext>
                  </a:extLst>
                </a:gridCol>
              </a:tblGrid>
              <a:tr h="535098">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1805" marR="212090" indent="-24701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Критерии оценивания подробного пересказа текста</a:t>
                      </a:r>
                      <a:r>
                        <a:rPr lang="ru-RU" sz="1800" b="1"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включением</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приведённого</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высказывания</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0" marR="5016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53589463"/>
                  </a:ext>
                </a:extLst>
              </a:tr>
              <a:tr h="267549">
                <a:tc>
                  <a:txBody>
                    <a:bodyPr/>
                    <a:lstStyle/>
                    <a:p>
                      <a:pPr marL="165735" marR="16129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П1</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Сохранение</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при</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пересказе</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микротем</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текста</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76164658"/>
                  </a:ext>
                </a:extLst>
              </a:tr>
              <a:tr h="267549">
                <a:tc rowSpan="3">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Все</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основные</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микротемы</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исходного</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текста</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сохранены</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17532885"/>
                  </a:ext>
                </a:extLst>
              </a:tr>
              <a:tr h="267549">
                <a:tc vMerge="1">
                  <a:txBody>
                    <a:bodyPr/>
                    <a:lstStyle/>
                    <a:p>
                      <a:endParaRPr lang="ru-RU"/>
                    </a:p>
                  </a:txBody>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Упущена</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добавлена</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одна</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микротема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55072628"/>
                  </a:ext>
                </a:extLst>
              </a:tr>
              <a:tr h="267549">
                <a:tc vMerge="1">
                  <a:txBody>
                    <a:bodyPr/>
                    <a:lstStyle/>
                    <a:p>
                      <a:endParaRPr lang="ru-RU"/>
                    </a:p>
                  </a:txBody>
                  <a:tcPr/>
                </a:tc>
                <a:tc>
                  <a:txBody>
                    <a:bodyPr/>
                    <a:lstStyle/>
                    <a:p>
                      <a:pPr marL="66040">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Упущены</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добавлены</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две</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более микротем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4125340"/>
                  </a:ext>
                </a:extLst>
              </a:tr>
              <a:tr h="267549">
                <a:tc>
                  <a:txBody>
                    <a:bodyPr/>
                    <a:lstStyle/>
                    <a:p>
                      <a:pPr marL="165735" marR="16129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П2</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фактологической</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точности</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при</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пересказе</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80865564"/>
                  </a:ext>
                </a:extLst>
              </a:tr>
              <a:tr h="267549">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Фактических</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связанных с</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пониманием</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текста,</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19791383"/>
                  </a:ext>
                </a:extLst>
              </a:tr>
              <a:tr h="267549">
                <a:tc vMerge="1">
                  <a:txBody>
                    <a:bodyPr/>
                    <a:lstStyle/>
                    <a:p>
                      <a:endParaRPr lang="ru-RU"/>
                    </a:p>
                  </a:txBody>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фактические</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(одна</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01680733"/>
                  </a:ext>
                </a:extLst>
              </a:tr>
              <a:tr h="269661">
                <a:tc>
                  <a:txBody>
                    <a:bodyPr/>
                    <a:lstStyle/>
                    <a:p>
                      <a:pPr marL="165735" marR="16129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П3</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Работа</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a:t>
                      </a:r>
                      <a:r>
                        <a:rPr lang="ru-RU" sz="1800" b="1"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6717160"/>
                  </a:ext>
                </a:extLst>
              </a:tr>
              <a:tr h="374076">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Приведённое</a:t>
                      </a:r>
                      <a:r>
                        <a:rPr lang="ru-RU" sz="1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a:t>
                      </a:r>
                      <a:r>
                        <a:rPr lang="ru-RU" sz="1800" spc="3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включено</a:t>
                      </a:r>
                      <a:r>
                        <a:rPr lang="ru-RU" sz="1800" spc="3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37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текст</a:t>
                      </a:r>
                      <a:r>
                        <a:rPr lang="ru-RU" sz="1800" spc="38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во</a:t>
                      </a:r>
                      <a:r>
                        <a:rPr lang="ru-RU" sz="1800" spc="38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время пересказа</a:t>
                      </a:r>
                      <a:r>
                        <a:rPr lang="ru-RU" sz="1800" spc="-1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уместно,</a:t>
                      </a:r>
                      <a:r>
                        <a:rPr lang="ru-RU" sz="18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логично</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80233660"/>
                  </a:ext>
                </a:extLst>
              </a:tr>
              <a:tr h="876540">
                <a:tc vMerge="1">
                  <a:txBody>
                    <a:bodyPr/>
                    <a:lstStyle/>
                    <a:p>
                      <a:endParaRPr lang="ru-RU"/>
                    </a:p>
                  </a:txBody>
                  <a:tcPr/>
                </a:tc>
                <a:tc>
                  <a:txBody>
                    <a:bodyPr/>
                    <a:lstStyle/>
                    <a:p>
                      <a:pPr marL="66040">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Приведённое</a:t>
                      </a:r>
                      <a:r>
                        <a:rPr lang="ru-RU" sz="1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a:t>
                      </a:r>
                      <a:r>
                        <a:rPr lang="ru-RU" sz="1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включено</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текст</a:t>
                      </a:r>
                      <a:r>
                        <a:rPr lang="ru-RU" sz="1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во</a:t>
                      </a:r>
                      <a:r>
                        <a:rPr lang="ru-RU" sz="18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время</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пересказа</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неуместно</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и/или</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нелогично,</a:t>
                      </a:r>
                    </a:p>
                    <a:p>
                      <a:pPr marL="66040">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или</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6040">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приведённое</a:t>
                      </a:r>
                      <a:r>
                        <a:rPr lang="ru-RU" sz="1800" spc="1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высказывание</a:t>
                      </a:r>
                      <a:r>
                        <a:rPr lang="ru-RU" sz="18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включено</a:t>
                      </a:r>
                      <a:r>
                        <a:rPr lang="ru-RU" sz="1800" spc="1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текст</a:t>
                      </a:r>
                      <a:r>
                        <a:rPr lang="ru-RU" sz="18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во</a:t>
                      </a:r>
                      <a:r>
                        <a:rPr lang="ru-RU" sz="18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время</a:t>
                      </a:r>
                      <a:r>
                        <a:rPr lang="ru-RU" sz="180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пересказа</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21005394"/>
                  </a:ext>
                </a:extLst>
              </a:tr>
              <a:tr h="267549">
                <a:tc>
                  <a:txBody>
                    <a:bodyPr/>
                    <a:lstStyle/>
                    <a:p>
                      <a:pPr marL="165735" marR="16129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П4</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Способы</a:t>
                      </a:r>
                      <a:r>
                        <a:rPr lang="ru-RU" sz="1800" b="1"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цитирования</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72324053"/>
                  </a:ext>
                </a:extLst>
              </a:tr>
              <a:tr h="267549">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87133989"/>
                  </a:ext>
                </a:extLst>
              </a:tr>
              <a:tr h="267549">
                <a:tc vMerge="1">
                  <a:txBody>
                    <a:bodyPr/>
                    <a:lstStyle/>
                    <a:p>
                      <a:endParaRPr lang="ru-RU"/>
                    </a:p>
                  </a:txBody>
                  <a:tcPr/>
                </a:tc>
                <a:tc>
                  <a:txBody>
                    <a:bodyPr/>
                    <a:lstStyle/>
                    <a:p>
                      <a:pPr marL="66040">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при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цитировании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(одна</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250581"/>
                  </a:ext>
                </a:extLst>
              </a:tr>
              <a:tr h="267549">
                <a:tc gridSpan="2">
                  <a:txBody>
                    <a:bodyPr/>
                    <a:lstStyle/>
                    <a:p>
                      <a:pPr marL="6794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marL="4445" algn="ctr">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49072252"/>
                  </a:ext>
                </a:extLst>
              </a:tr>
            </a:tbl>
          </a:graphicData>
        </a:graphic>
      </p:graphicFrame>
      <p:sp>
        <p:nvSpPr>
          <p:cNvPr id="6" name="Прямоугольник 5"/>
          <p:cNvSpPr/>
          <p:nvPr/>
        </p:nvSpPr>
        <p:spPr>
          <a:xfrm>
            <a:off x="1122218" y="5934670"/>
            <a:ext cx="10806546" cy="923330"/>
          </a:xfrm>
          <a:prstGeom prst="rect">
            <a:avLst/>
          </a:prstGeom>
        </p:spPr>
        <p:txBody>
          <a:bodyPr wrap="square">
            <a:spAutoFit/>
          </a:bodyPr>
          <a:lstStyle/>
          <a:p>
            <a:pPr marL="342900" marR="346075" lvl="0" indent="-342900" algn="just">
              <a:spcAft>
                <a:spcPts val="0"/>
              </a:spcAft>
              <a:buSzPts val="1200"/>
              <a:buFont typeface="Times New Roman" panose="02020603050405020304" pitchFamily="18" charset="0"/>
              <a:buChar char="*"/>
              <a:tabLst>
                <a:tab pos="967740" algn="l"/>
              </a:tabLst>
            </a:pPr>
            <a:r>
              <a:rPr lang="ru-RU" b="1" dirty="0">
                <a:latin typeface="Times New Roman" panose="02020603050405020304" pitchFamily="18" charset="0"/>
                <a:ea typeface="Times New Roman" panose="02020603050405020304" pitchFamily="18" charset="0"/>
              </a:rPr>
              <a:t>Если участник итогового собеседования пересказал текст не подробно, а СЖАТО,</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то</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общее количество</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баллов,</a:t>
            </a:r>
            <a:r>
              <a:rPr lang="ru-RU" b="1" spc="3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которое получил</a:t>
            </a:r>
            <a:r>
              <a:rPr lang="ru-RU" b="1" spc="3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участник</a:t>
            </a:r>
            <a:r>
              <a:rPr lang="ru-RU" b="1" spc="3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итогового</a:t>
            </a:r>
            <a:r>
              <a:rPr lang="ru-RU" b="1" spc="3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собеседования</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по</a:t>
            </a:r>
            <a:r>
              <a:rPr lang="ru-RU" b="1" spc="-1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критериям П1–П4,</a:t>
            </a:r>
            <a:r>
              <a:rPr lang="ru-RU" b="1" spc="-1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уменьшается на 1 балл</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398290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00000"/>
                </a:solidFill>
              </a:rPr>
              <a:t>Типичные ошибки</a:t>
            </a:r>
            <a:endParaRPr lang="ru-RU" b="1" dirty="0">
              <a:solidFill>
                <a:srgbClr val="C00000"/>
              </a:solidFill>
            </a:endParaRPr>
          </a:p>
        </p:txBody>
      </p:sp>
      <p:sp>
        <p:nvSpPr>
          <p:cNvPr id="3" name="Объект 2"/>
          <p:cNvSpPr>
            <a:spLocks noGrp="1"/>
          </p:cNvSpPr>
          <p:nvPr>
            <p:ph idx="1"/>
          </p:nvPr>
        </p:nvSpPr>
        <p:spPr>
          <a:xfrm>
            <a:off x="1371600" y="1593273"/>
            <a:ext cx="9601200" cy="4274127"/>
          </a:xfrm>
        </p:spPr>
        <p:txBody>
          <a:bodyPr>
            <a:noAutofit/>
          </a:bodyPr>
          <a:lstStyle/>
          <a:p>
            <a:pPr lvl="1"/>
            <a:r>
              <a:rPr lang="ru-RU" sz="3200" b="1" i="0" dirty="0">
                <a:latin typeface="Times New Roman" panose="02020603050405020304" pitchFamily="18" charset="0"/>
                <a:cs typeface="Times New Roman" panose="02020603050405020304" pitchFamily="18" charset="0"/>
              </a:rPr>
              <a:t>фактические ошибки при пересказе;</a:t>
            </a:r>
            <a:endParaRPr lang="ru-RU" sz="2400" b="1" i="0" dirty="0">
              <a:latin typeface="Times New Roman" panose="02020603050405020304" pitchFamily="18" charset="0"/>
              <a:cs typeface="Times New Roman" panose="02020603050405020304" pitchFamily="18" charset="0"/>
            </a:endParaRPr>
          </a:p>
          <a:p>
            <a:pPr lvl="1"/>
            <a:r>
              <a:rPr lang="ru-RU" sz="3200" b="1" i="0" dirty="0">
                <a:latin typeface="Times New Roman" panose="02020603050405020304" pitchFamily="18" charset="0"/>
                <a:cs typeface="Times New Roman" panose="02020603050405020304" pitchFamily="18" charset="0"/>
              </a:rPr>
              <a:t>сжатый пересказ вместо подробного;</a:t>
            </a:r>
            <a:endParaRPr lang="ru-RU" sz="2400" b="1" i="0" dirty="0">
              <a:latin typeface="Times New Roman" panose="02020603050405020304" pitchFamily="18" charset="0"/>
              <a:cs typeface="Times New Roman" panose="02020603050405020304" pitchFamily="18" charset="0"/>
            </a:endParaRPr>
          </a:p>
          <a:p>
            <a:pPr lvl="1"/>
            <a:r>
              <a:rPr lang="ru-RU" sz="3200" b="1" i="0" dirty="0">
                <a:latin typeface="Times New Roman" panose="02020603050405020304" pitchFamily="18" charset="0"/>
                <a:cs typeface="Times New Roman" panose="02020603050405020304" pitchFamily="18" charset="0"/>
              </a:rPr>
              <a:t>пропуски важных микротем текста;</a:t>
            </a:r>
            <a:endParaRPr lang="ru-RU" sz="2400" b="1" i="0" dirty="0">
              <a:latin typeface="Times New Roman" panose="02020603050405020304" pitchFamily="18" charset="0"/>
              <a:cs typeface="Times New Roman" panose="02020603050405020304" pitchFamily="18" charset="0"/>
            </a:endParaRPr>
          </a:p>
          <a:p>
            <a:pPr lvl="1"/>
            <a:r>
              <a:rPr lang="ru-RU" sz="3200" b="1" i="0" dirty="0">
                <a:latin typeface="Times New Roman" panose="02020603050405020304" pitchFamily="18" charset="0"/>
                <a:cs typeface="Times New Roman" panose="02020603050405020304" pitchFamily="18" charset="0"/>
              </a:rPr>
              <a:t>неумение логично включать высказывание в пересказ;</a:t>
            </a:r>
            <a:endParaRPr lang="ru-RU" sz="2400" b="1" i="0" dirty="0">
              <a:latin typeface="Times New Roman" panose="02020603050405020304" pitchFamily="18" charset="0"/>
              <a:cs typeface="Times New Roman" panose="02020603050405020304" pitchFamily="18" charset="0"/>
            </a:endParaRPr>
          </a:p>
          <a:p>
            <a:pPr lvl="1"/>
            <a:r>
              <a:rPr lang="ru-RU" sz="3200" b="1" i="0" dirty="0">
                <a:latin typeface="Times New Roman" panose="02020603050405020304" pitchFamily="18" charset="0"/>
                <a:cs typeface="Times New Roman" panose="02020603050405020304" pitchFamily="18" charset="0"/>
              </a:rPr>
              <a:t>неумение использовать способы цитирования в речи.</a:t>
            </a:r>
            <a:endParaRPr lang="ru-RU" sz="2400" b="1" i="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68766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3722384352"/>
              </p:ext>
            </p:extLst>
          </p:nvPr>
        </p:nvGraphicFramePr>
        <p:xfrm>
          <a:off x="1269289" y="360221"/>
          <a:ext cx="10451657" cy="5126178"/>
        </p:xfrm>
        <a:graphic>
          <a:graphicData uri="http://schemas.openxmlformats.org/drawingml/2006/table">
            <a:tbl>
              <a:tblPr firstRow="1" firstCol="1" lastRow="1" lastCol="1" bandRow="1" bandCol="1"/>
              <a:tblGrid>
                <a:gridCol w="878166">
                  <a:extLst>
                    <a:ext uri="{9D8B030D-6E8A-4147-A177-3AD203B41FA5}">
                      <a16:colId xmlns:a16="http://schemas.microsoft.com/office/drawing/2014/main" xmlns="" val="829939108"/>
                    </a:ext>
                  </a:extLst>
                </a:gridCol>
                <a:gridCol w="8829165">
                  <a:extLst>
                    <a:ext uri="{9D8B030D-6E8A-4147-A177-3AD203B41FA5}">
                      <a16:colId xmlns:a16="http://schemas.microsoft.com/office/drawing/2014/main" xmlns="" val="4110397040"/>
                    </a:ext>
                  </a:extLst>
                </a:gridCol>
                <a:gridCol w="744326">
                  <a:extLst>
                    <a:ext uri="{9D8B030D-6E8A-4147-A177-3AD203B41FA5}">
                      <a16:colId xmlns:a16="http://schemas.microsoft.com/office/drawing/2014/main" xmlns="" val="3566960104"/>
                    </a:ext>
                  </a:extLst>
                </a:gridCol>
              </a:tblGrid>
              <a:tr h="558476">
                <a:tc>
                  <a:txBody>
                    <a:bodyPr/>
                    <a:lstStyle/>
                    <a:p>
                      <a:pPr>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51535" marR="506095" indent="-335280">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Критерии оценивания правильности речи</a:t>
                      </a:r>
                      <a:r>
                        <a:rPr lang="ru-RU" sz="1800" b="1"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за</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выполнение</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заданий</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800"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(Р1)*</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1435" marR="5588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Баллы</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04659526"/>
                  </a:ext>
                </a:extLst>
              </a:tr>
              <a:tr h="279238">
                <a:tc>
                  <a:txBody>
                    <a:bodyPr/>
                    <a:lstStyle/>
                    <a:p>
                      <a:pPr marL="508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Г</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94774975"/>
                  </a:ext>
                </a:extLst>
              </a:tr>
              <a:tr h="279238">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Грамматических</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029221"/>
                  </a:ext>
                </a:extLst>
              </a:tr>
              <a:tr h="279238">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грамматические</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 (одна</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15834671"/>
                  </a:ext>
                </a:extLst>
              </a:tr>
              <a:tr h="279238">
                <a:tc>
                  <a:txBody>
                    <a:bodyPr/>
                    <a:lstStyle/>
                    <a:p>
                      <a:pPr marL="571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О</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92820195"/>
                  </a:ext>
                </a:extLst>
              </a:tr>
              <a:tr h="837714">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нет, </a:t>
                      </a:r>
                    </a:p>
                    <a:p>
                      <a:pPr marL="67945">
                        <a:lnSpc>
                          <a:spcPct val="100000"/>
                        </a:lnSpc>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или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допущено</a:t>
                      </a:r>
                      <a:r>
                        <a:rPr lang="ru-RU" sz="1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более</a:t>
                      </a:r>
                      <a:r>
                        <a:rPr lang="ru-RU" sz="1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одной</a:t>
                      </a:r>
                      <a:r>
                        <a:rPr lang="ru-RU" sz="1800" baseline="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орфоэпической </a:t>
                      </a:r>
                      <a:r>
                        <a:rPr lang="ru-RU" sz="1800" spc="-5" dirty="0" smtClean="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33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(исключая</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слово в</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тексте с</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поставленным</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ударением)</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16447880"/>
                  </a:ext>
                </a:extLst>
              </a:tr>
              <a:tr h="279238">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две</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орфоэпических</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ошибок</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0314391"/>
                  </a:ext>
                </a:extLst>
              </a:tr>
              <a:tr h="279238">
                <a:tc>
                  <a:txBody>
                    <a:bodyPr/>
                    <a:lstStyle/>
                    <a:p>
                      <a:pPr marL="6350"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Соблюдение</a:t>
                      </a:r>
                      <a:r>
                        <a:rPr lang="ru-RU" sz="1800" b="1"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речевых</a:t>
                      </a:r>
                      <a:r>
                        <a:rPr lang="ru-RU" sz="1800" b="1"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норм</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47168368"/>
                  </a:ext>
                </a:extLst>
              </a:tr>
              <a:tr h="658370">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Речевых</a:t>
                      </a:r>
                      <a:r>
                        <a:rPr lang="ru-RU" sz="18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ошибок</a:t>
                      </a:r>
                      <a:r>
                        <a:rPr lang="ru-RU" sz="18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нет,</a:t>
                      </a:r>
                    </a:p>
                    <a:p>
                      <a:pPr marL="67945">
                        <a:lnSpc>
                          <a:spcPct val="100000"/>
                        </a:lnSpc>
                        <a:spcBef>
                          <a:spcPts val="20"/>
                        </a:spcBef>
                        <a:spcAft>
                          <a:spcPts val="0"/>
                        </a:spcAft>
                      </a:pPr>
                      <a:r>
                        <a:rPr lang="ru-RU" sz="1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или </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допущено</a:t>
                      </a:r>
                      <a:r>
                        <a:rPr lang="ru-RU" sz="1800" spc="-25"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не</a:t>
                      </a:r>
                      <a:r>
                        <a:rPr lang="ru-RU"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более</a:t>
                      </a:r>
                      <a:r>
                        <a:rPr lang="ru-RU" sz="18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трёх речевых ошибок</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33442533"/>
                  </a:ext>
                </a:extLst>
              </a:tr>
              <a:tr h="279238">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речевые</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ошибки</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(четыре</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2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14131088"/>
                  </a:ext>
                </a:extLst>
              </a:tr>
              <a:tr h="279238">
                <a:tc>
                  <a:txBody>
                    <a:bodyPr/>
                    <a:lstStyle/>
                    <a:p>
                      <a:pPr marL="205105" marR="198755" algn="ctr">
                        <a:lnSpc>
                          <a:spcPct val="100000"/>
                        </a:lnSpc>
                        <a:spcAft>
                          <a:spcPts val="0"/>
                        </a:spcAft>
                      </a:pPr>
                      <a:r>
                        <a:rPr lang="ru-RU" sz="1800" b="1">
                          <a:effectLst/>
                          <a:latin typeface="Times New Roman" panose="02020603050405020304" pitchFamily="18" charset="0"/>
                          <a:ea typeface="Times New Roman" panose="02020603050405020304" pitchFamily="18" charset="0"/>
                          <a:cs typeface="Times New Roman" panose="02020603050405020304" pitchFamily="18" charset="0"/>
                        </a:rPr>
                        <a:t>Иск.</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Искажения</a:t>
                      </a:r>
                      <a:r>
                        <a:rPr lang="ru-RU" sz="1800" b="1"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слов</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69688032"/>
                  </a:ext>
                </a:extLst>
              </a:tr>
              <a:tr h="279238">
                <a:tc rowSpan="2">
                  <a:txBody>
                    <a:bodyPr/>
                    <a:lstStyle/>
                    <a:p>
                      <a:pP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Искажений</a:t>
                      </a:r>
                      <a:r>
                        <a:rPr lang="ru-RU" sz="180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слов</a:t>
                      </a:r>
                      <a:r>
                        <a:rPr lang="ru-RU" sz="18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нет</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41694087"/>
                  </a:ext>
                </a:extLst>
              </a:tr>
              <a:tr h="279238">
                <a:tc vMerge="1">
                  <a:txBody>
                    <a:bodyPr/>
                    <a:lstStyle/>
                    <a:p>
                      <a:endParaRPr lang="ru-RU"/>
                    </a:p>
                  </a:txBody>
                  <a:tcPr/>
                </a:tc>
                <a:tc>
                  <a:txBody>
                    <a:bodyPr/>
                    <a:lstStyle/>
                    <a:p>
                      <a:pPr marL="67945">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Допущены</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искажения</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слов</a:t>
                      </a:r>
                      <a:r>
                        <a:rPr lang="ru-RU" sz="180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(одно</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или</a:t>
                      </a:r>
                      <a:r>
                        <a:rPr lang="ru-RU" sz="180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более)</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algn="ctr">
                        <a:lnSpc>
                          <a:spcPct val="100000"/>
                        </a:lnSpc>
                        <a:spcAft>
                          <a:spcPts val="0"/>
                        </a:spcAft>
                      </a:pPr>
                      <a:r>
                        <a:rPr lang="ru-RU" sz="1800">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79588783"/>
                  </a:ext>
                </a:extLst>
              </a:tr>
              <a:tr h="279238">
                <a:tc gridSpan="2">
                  <a:txBody>
                    <a:bodyPr/>
                    <a:lstStyle/>
                    <a:p>
                      <a:pPr marL="67945">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Максимальное</a:t>
                      </a:r>
                      <a:r>
                        <a:rPr lang="ru-RU" sz="1800" b="1"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ru-RU" sz="18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баллов</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marL="3810" algn="ctr">
                        <a:lnSpc>
                          <a:spcPct val="100000"/>
                        </a:lnSpc>
                        <a:spcAft>
                          <a:spcPts val="0"/>
                        </a:spcAft>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85218080"/>
                  </a:ext>
                </a:extLst>
              </a:tr>
            </a:tbl>
          </a:graphicData>
        </a:graphic>
      </p:graphicFrame>
      <p:sp>
        <p:nvSpPr>
          <p:cNvPr id="5" name="Прямоугольник 4"/>
          <p:cNvSpPr/>
          <p:nvPr/>
        </p:nvSpPr>
        <p:spPr>
          <a:xfrm>
            <a:off x="942109" y="5599722"/>
            <a:ext cx="10280072" cy="906787"/>
          </a:xfrm>
          <a:prstGeom prst="rect">
            <a:avLst/>
          </a:prstGeom>
        </p:spPr>
        <p:txBody>
          <a:bodyPr wrap="square">
            <a:spAutoFit/>
          </a:bodyPr>
          <a:lstStyle/>
          <a:p>
            <a:pPr marL="839470" marR="347980" indent="456565" algn="just">
              <a:lnSpc>
                <a:spcPct val="98000"/>
              </a:lnSpc>
              <a:spcAft>
                <a:spcPts val="0"/>
              </a:spcAft>
            </a:pPr>
            <a:r>
              <a:rPr lang="ru-RU" b="1" dirty="0">
                <a:latin typeface="Times New Roman" panose="02020603050405020304" pitchFamily="18" charset="0"/>
                <a:ea typeface="Times New Roman" panose="02020603050405020304" pitchFamily="18" charset="0"/>
              </a:rPr>
              <a:t>*</a:t>
            </a:r>
            <a:r>
              <a:rPr lang="ru-RU" b="1" spc="17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Если</a:t>
            </a:r>
            <a:r>
              <a:rPr lang="ru-RU" b="1" spc="17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участник</a:t>
            </a:r>
            <a:r>
              <a:rPr lang="ru-RU" b="1" spc="17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собеседования</a:t>
            </a:r>
            <a:r>
              <a:rPr lang="ru-RU" b="1" spc="46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не</a:t>
            </a:r>
            <a:r>
              <a:rPr lang="ru-RU" b="1" spc="46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приступал</a:t>
            </a:r>
            <a:r>
              <a:rPr lang="ru-RU" b="1" spc="46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к</a:t>
            </a:r>
            <a:r>
              <a:rPr lang="ru-RU" b="1" spc="47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выполнению</a:t>
            </a:r>
            <a:r>
              <a:rPr lang="ru-RU" b="1" spc="46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задания</a:t>
            </a:r>
            <a:r>
              <a:rPr lang="ru-RU" b="1" spc="47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2,</a:t>
            </a:r>
            <a:r>
              <a:rPr lang="ru-RU" b="1" spc="-29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то по критериям оценивания правильности речи за выполнение заданий 1 и 2 (P1)</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ставится</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не</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более</a:t>
            </a:r>
            <a:r>
              <a:rPr lang="ru-RU" b="1" spc="-5"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2 </a:t>
            </a:r>
            <a:r>
              <a:rPr lang="ru-RU" b="1" dirty="0" smtClean="0">
                <a:latin typeface="Times New Roman" panose="02020603050405020304" pitchFamily="18" charset="0"/>
                <a:ea typeface="Times New Roman" panose="02020603050405020304" pitchFamily="18" charset="0"/>
              </a:rPr>
              <a:t>баллов.</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76774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2110" y="2507673"/>
            <a:ext cx="10820400" cy="4170218"/>
          </a:xfrm>
        </p:spPr>
        <p:txBody>
          <a:bodyPr>
            <a:noAutofit/>
          </a:bodyPr>
          <a:lstStyle/>
          <a:p>
            <a:pPr marL="0" indent="0">
              <a:lnSpc>
                <a:spcPct val="100000"/>
              </a:lnSpc>
              <a:buNone/>
            </a:pPr>
            <a:r>
              <a:rPr lang="ru-RU" sz="2600" dirty="0" smtClean="0">
                <a:latin typeface="Times New Roman" panose="02020603050405020304" pitchFamily="18" charset="0"/>
                <a:cs typeface="Times New Roman" panose="02020603050405020304" pitchFamily="18" charset="0"/>
              </a:rPr>
              <a:t>       В </a:t>
            </a:r>
            <a:r>
              <a:rPr lang="ru-RU" sz="2600" dirty="0">
                <a:latin typeface="Times New Roman" panose="02020603050405020304" pitchFamily="18" charset="0"/>
                <a:cs typeface="Times New Roman" panose="02020603050405020304" pitchFamily="18" charset="0"/>
              </a:rPr>
              <a:t>этом случае   </a:t>
            </a:r>
            <a:r>
              <a:rPr lang="ru-RU" sz="2600" dirty="0" smtClean="0">
                <a:latin typeface="Times New Roman" panose="02020603050405020304" pitchFamily="18" charset="0"/>
                <a:cs typeface="Times New Roman" panose="02020603050405020304" pitchFamily="18" charset="0"/>
              </a:rPr>
              <a:t>рекомендуется   </a:t>
            </a:r>
            <a:r>
              <a:rPr lang="ru-RU" sz="2600" dirty="0">
                <a:latin typeface="Times New Roman" panose="02020603050405020304" pitchFamily="18" charset="0"/>
                <a:cs typeface="Times New Roman" panose="02020603050405020304" pitchFamily="18" charset="0"/>
              </a:rPr>
              <a:t>в ведомости автоматически выставлять  </a:t>
            </a:r>
            <a:r>
              <a:rPr lang="ru-RU" sz="2600" dirty="0" smtClean="0">
                <a:latin typeface="Times New Roman" panose="02020603050405020304" pitchFamily="18" charset="0"/>
                <a:cs typeface="Times New Roman" panose="02020603050405020304" pitchFamily="18" charset="0"/>
              </a:rPr>
              <a:t> </a:t>
            </a:r>
            <a:r>
              <a:rPr lang="ru-RU" sz="2600" b="1" dirty="0" smtClean="0">
                <a:latin typeface="Times New Roman" panose="02020603050405020304" pitchFamily="18" charset="0"/>
                <a:cs typeface="Times New Roman" panose="02020603050405020304" pitchFamily="18" charset="0"/>
              </a:rPr>
              <a:t>ноль   </a:t>
            </a:r>
            <a:r>
              <a:rPr lang="ru-RU" sz="2600" b="1" dirty="0">
                <a:latin typeface="Times New Roman" panose="02020603050405020304" pitchFamily="18" charset="0"/>
                <a:cs typeface="Times New Roman" panose="02020603050405020304" pitchFamily="18" charset="0"/>
              </a:rPr>
              <a:t>баллов по   </a:t>
            </a:r>
            <a:r>
              <a:rPr lang="ru-RU" sz="2600" b="1" dirty="0" smtClean="0">
                <a:latin typeface="Times New Roman" panose="02020603050405020304" pitchFamily="18" charset="0"/>
                <a:cs typeface="Times New Roman" panose="02020603050405020304" pitchFamily="18" charset="0"/>
              </a:rPr>
              <a:t>критерию «Соблюдение </a:t>
            </a:r>
            <a:r>
              <a:rPr lang="ru-RU" sz="2600" b="1" dirty="0">
                <a:latin typeface="Times New Roman" panose="02020603050405020304" pitchFamily="18" charset="0"/>
                <a:cs typeface="Times New Roman" panose="02020603050405020304" pitchFamily="18" charset="0"/>
              </a:rPr>
              <a:t>речевых норм» (Р)</a:t>
            </a:r>
            <a:r>
              <a:rPr lang="ru-RU" sz="2600" dirty="0">
                <a:latin typeface="Times New Roman" panose="02020603050405020304" pitchFamily="18" charset="0"/>
                <a:cs typeface="Times New Roman" panose="02020603050405020304" pitchFamily="18" charset="0"/>
              </a:rPr>
              <a:t>, так как при чтении текста подобные ошибки неактуальны. </a:t>
            </a:r>
            <a:r>
              <a:rPr lang="ru-RU" sz="2600" b="1" dirty="0" smtClean="0">
                <a:latin typeface="Times New Roman" panose="02020603050405020304" pitchFamily="18" charset="0"/>
                <a:cs typeface="Times New Roman" panose="02020603050405020304" pitchFamily="18" charset="0"/>
              </a:rPr>
              <a:t>Ноль </a:t>
            </a:r>
            <a:r>
              <a:rPr lang="ru-RU" sz="2600" b="1" dirty="0">
                <a:latin typeface="Times New Roman" panose="02020603050405020304" pitchFamily="18" charset="0"/>
                <a:cs typeface="Times New Roman" panose="02020603050405020304" pitchFamily="18" charset="0"/>
              </a:rPr>
              <a:t>баллов также </a:t>
            </a:r>
            <a:r>
              <a:rPr lang="ru-RU" sz="2600" b="1" dirty="0" smtClean="0">
                <a:latin typeface="Times New Roman" panose="02020603050405020304" pitchFamily="18" charset="0"/>
                <a:cs typeface="Times New Roman" panose="02020603050405020304" pitchFamily="18" charset="0"/>
              </a:rPr>
              <a:t>рекомендуется </a:t>
            </a:r>
            <a:r>
              <a:rPr lang="ru-RU" sz="2600" b="1" dirty="0">
                <a:latin typeface="Times New Roman" panose="02020603050405020304" pitchFamily="18" charset="0"/>
                <a:cs typeface="Times New Roman" panose="02020603050405020304" pitchFamily="18" charset="0"/>
              </a:rPr>
              <a:t>выставлять по критерию «Соблюдение грамматических норм» (Г), </a:t>
            </a:r>
            <a:r>
              <a:rPr lang="ru-RU" sz="2600" dirty="0">
                <a:latin typeface="Times New Roman" panose="02020603050405020304" pitchFamily="18" charset="0"/>
                <a:cs typeface="Times New Roman" panose="02020603050405020304" pitchFamily="18" charset="0"/>
              </a:rPr>
              <a:t>поскольку чтение текста не даёт возможности в полном объёме оценить владение участником итогового собеседования грамматическими нормами современного русского языка. </a:t>
            </a:r>
            <a:endParaRPr lang="ru-RU" sz="2600" dirty="0" smtClean="0">
              <a:latin typeface="Times New Roman" panose="02020603050405020304" pitchFamily="18" charset="0"/>
              <a:cs typeface="Times New Roman" panose="02020603050405020304" pitchFamily="18" charset="0"/>
            </a:endParaRPr>
          </a:p>
          <a:p>
            <a:pPr marL="0" indent="0">
              <a:lnSpc>
                <a:spcPct val="100000"/>
              </a:lnSpc>
              <a:buNone/>
            </a:pPr>
            <a:r>
              <a:rPr lang="ru-RU" sz="2600" dirty="0" smtClean="0">
                <a:latin typeface="Times New Roman" panose="02020603050405020304" pitchFamily="18" charset="0"/>
                <a:cs typeface="Times New Roman" panose="02020603050405020304" pitchFamily="18" charset="0"/>
              </a:rPr>
              <a:t>      По </a:t>
            </a:r>
            <a:r>
              <a:rPr lang="ru-RU" sz="2600" dirty="0">
                <a:latin typeface="Times New Roman" panose="02020603050405020304" pitchFamily="18" charset="0"/>
                <a:cs typeface="Times New Roman" panose="02020603050405020304" pitchFamily="18" charset="0"/>
              </a:rPr>
              <a:t>критериям «Соблюдение орфоэпических норм» (О) и «Искажение слов» (Иск.) следует действовать согласно критериям </a:t>
            </a:r>
            <a:r>
              <a:rPr lang="ru-RU" sz="2600" dirty="0" smtClean="0">
                <a:latin typeface="Times New Roman" panose="02020603050405020304" pitchFamily="18" charset="0"/>
                <a:cs typeface="Times New Roman" panose="02020603050405020304" pitchFamily="18" charset="0"/>
              </a:rPr>
              <a:t>оценивания.</a:t>
            </a:r>
            <a:endParaRPr lang="ru-RU" sz="2600" dirty="0">
              <a:latin typeface="Times New Roman" panose="02020603050405020304" pitchFamily="18" charset="0"/>
              <a:cs typeface="Times New Roman" panose="02020603050405020304" pitchFamily="18" charset="0"/>
            </a:endParaRPr>
          </a:p>
        </p:txBody>
      </p:sp>
      <p:sp>
        <p:nvSpPr>
          <p:cNvPr id="4" name="Заголовок 3"/>
          <p:cNvSpPr>
            <a:spLocks noGrp="1"/>
          </p:cNvSpPr>
          <p:nvPr>
            <p:ph type="title"/>
          </p:nvPr>
        </p:nvSpPr>
        <p:spPr>
          <a:xfrm>
            <a:off x="782782" y="353291"/>
            <a:ext cx="10778836" cy="1815882"/>
          </a:xfrm>
          <a:prstGeom prst="rect">
            <a:avLst/>
          </a:prstGeom>
        </p:spPr>
        <p:txBody>
          <a:bodyPr wrap="square">
            <a:spAutoFit/>
          </a:bodyPr>
          <a:lstStyle/>
          <a:p>
            <a:pPr marL="839470" marR="347980" indent="456565" algn="just">
              <a:lnSpc>
                <a:spcPct val="100000"/>
              </a:lnSpc>
              <a:spcAft>
                <a:spcPts val="0"/>
              </a:spcAft>
            </a:pPr>
            <a:r>
              <a:rPr lang="ru-RU" sz="2800" b="1" dirty="0">
                <a:solidFill>
                  <a:srgbClr val="C00000"/>
                </a:solidFill>
                <a:latin typeface="Times New Roman" panose="02020603050405020304" pitchFamily="18" charset="0"/>
                <a:ea typeface="Times New Roman" panose="02020603050405020304" pitchFamily="18" charset="0"/>
              </a:rPr>
              <a:t>*</a:t>
            </a:r>
            <a:r>
              <a:rPr lang="ru-RU" sz="2800" b="1" spc="17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Если</a:t>
            </a:r>
            <a:r>
              <a:rPr lang="ru-RU" sz="2800" b="1" spc="17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участник</a:t>
            </a:r>
            <a:r>
              <a:rPr lang="ru-RU" sz="2800" b="1" spc="17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собеседования</a:t>
            </a:r>
            <a:r>
              <a:rPr lang="ru-RU" sz="2800" b="1" spc="46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не</a:t>
            </a:r>
            <a:r>
              <a:rPr lang="ru-RU" sz="2800" b="1" spc="46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приступал</a:t>
            </a:r>
            <a:r>
              <a:rPr lang="ru-RU" sz="2800" b="1" spc="46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к</a:t>
            </a:r>
            <a:r>
              <a:rPr lang="ru-RU" sz="2800" b="1" spc="47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выполнению</a:t>
            </a:r>
            <a:r>
              <a:rPr lang="ru-RU" sz="2800" b="1" spc="460"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задания</a:t>
            </a:r>
            <a:r>
              <a:rPr lang="ru-RU" sz="2800" b="1" spc="470"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2,</a:t>
            </a:r>
            <a:r>
              <a:rPr lang="ru-RU" sz="2800" b="1" spc="-290"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то по критериям оценивания правильности речи за выполнение заданий 1 и 2 (P1)</a:t>
            </a:r>
            <a:r>
              <a:rPr lang="ru-RU" sz="2800" b="1" spc="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ставится</a:t>
            </a:r>
            <a:r>
              <a:rPr lang="ru-RU" sz="2800" b="1" spc="-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не</a:t>
            </a:r>
            <a:r>
              <a:rPr lang="ru-RU" sz="2800" b="1" spc="-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более</a:t>
            </a:r>
            <a:r>
              <a:rPr lang="ru-RU" sz="2800" b="1" spc="-5" dirty="0">
                <a:solidFill>
                  <a:srgbClr val="C00000"/>
                </a:solidFill>
                <a:latin typeface="Times New Roman" panose="02020603050405020304" pitchFamily="18" charset="0"/>
                <a:ea typeface="Times New Roman" panose="02020603050405020304" pitchFamily="18" charset="0"/>
              </a:rPr>
              <a:t> </a:t>
            </a:r>
            <a:r>
              <a:rPr lang="ru-RU" sz="2800" b="1" dirty="0">
                <a:solidFill>
                  <a:srgbClr val="C00000"/>
                </a:solidFill>
                <a:latin typeface="Times New Roman" panose="02020603050405020304" pitchFamily="18" charset="0"/>
                <a:ea typeface="Times New Roman" panose="02020603050405020304" pitchFamily="18" charset="0"/>
              </a:rPr>
              <a:t>2 </a:t>
            </a:r>
            <a:r>
              <a:rPr lang="ru-RU" sz="2800" b="1" dirty="0" smtClean="0">
                <a:solidFill>
                  <a:srgbClr val="C00000"/>
                </a:solidFill>
                <a:latin typeface="Times New Roman" panose="02020603050405020304" pitchFamily="18" charset="0"/>
                <a:ea typeface="Times New Roman" panose="02020603050405020304" pitchFamily="18" charset="0"/>
              </a:rPr>
              <a:t>баллов.</a:t>
            </a:r>
            <a:endParaRPr lang="ru-RU" sz="1050"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136657844"/>
      </p:ext>
    </p:extLst>
  </p:cSld>
  <p:clrMapOvr>
    <a:masterClrMapping/>
  </p:clrMapOvr>
</p:sld>
</file>

<file path=ppt/theme/theme1.xml><?xml version="1.0" encoding="utf-8"?>
<a:theme xmlns:a="http://schemas.openxmlformats.org/drawingml/2006/main" name="Crop">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TM10001105[[fn=Уголки]]</Template>
  <TotalTime>1292</TotalTime>
  <Words>2323</Words>
  <Application>Microsoft Office PowerPoint</Application>
  <PresentationFormat>Произвольный</PresentationFormat>
  <Paragraphs>318</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Crop</vt:lpstr>
      <vt:lpstr>Актуальные вопросы оценивания итогового собеседования  в 9-х классах в 2023 году</vt:lpstr>
      <vt:lpstr>Структура заданий</vt:lpstr>
      <vt:lpstr>Задание №1. Чтение текста вслух</vt:lpstr>
      <vt:lpstr>Признаки выразительного чтения: </vt:lpstr>
      <vt:lpstr>Типичные ошибки учеников при выполнении задания 1:</vt:lpstr>
      <vt:lpstr>Задание 2. Подробный пересказ текста с включением приведённого высказывания</vt:lpstr>
      <vt:lpstr>Типичные ошибки</vt:lpstr>
      <vt:lpstr>Слайд 8</vt:lpstr>
      <vt:lpstr>* Если участник собеседования не приступал к выполнению задания 2, то по критериям оценивания правильности речи за выполнение заданий 1 и 2 (P1) ставится не более 2 баллов.</vt:lpstr>
      <vt:lpstr>ВАЖНО!</vt:lpstr>
      <vt:lpstr>Типичные ошибки при пересказе</vt:lpstr>
      <vt:lpstr>Слайд 12</vt:lpstr>
      <vt:lpstr>Пояснение к критериям М1-М3</vt:lpstr>
      <vt:lpstr>Типичные ошибки. Задание 3. </vt:lpstr>
      <vt:lpstr>Слайд 15</vt:lpstr>
      <vt:lpstr>Слайд 16</vt:lpstr>
      <vt:lpstr>Типичные ошибки. Задание 4.</vt:lpstr>
      <vt:lpstr>Слайд 18</vt:lpstr>
      <vt:lpstr>* Если участник собеседования не приступал к   выполнению задания   3, то по критериям оценивания правильности речи за выполнение заданий 3 и 4 (P2) ставится не более двух баллов.</vt:lpstr>
      <vt:lpstr>ВАЖНО!</vt:lpstr>
      <vt:lpstr>Типичные грамматические ошибки</vt:lpstr>
      <vt:lpstr>Слайд 22</vt:lpstr>
      <vt:lpstr>Инструкция для эксперта</vt:lpstr>
      <vt:lpstr>Слайд 24</vt:lpstr>
      <vt:lpstr>Слайд 25</vt:lpstr>
      <vt:lpstr>ВАЖНО!</vt:lpstr>
      <vt:lpstr>Слайд 27</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итоговое собеседование. проверка и оценивание. 2022-2023 учебный год</dc:title>
  <dc:creator>2</dc:creator>
  <cp:lastModifiedBy>1</cp:lastModifiedBy>
  <cp:revision>46</cp:revision>
  <dcterms:created xsi:type="dcterms:W3CDTF">2023-01-22T19:23:38Z</dcterms:created>
  <dcterms:modified xsi:type="dcterms:W3CDTF">2023-03-30T09:11:30Z</dcterms:modified>
</cp:coreProperties>
</file>